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343" r:id="rId3"/>
    <p:sldId id="325" r:id="rId4"/>
    <p:sldId id="298" r:id="rId5"/>
    <p:sldId id="299" r:id="rId6"/>
    <p:sldId id="293" r:id="rId7"/>
    <p:sldId id="301" r:id="rId8"/>
    <p:sldId id="302" r:id="rId9"/>
    <p:sldId id="296" r:id="rId10"/>
    <p:sldId id="285" r:id="rId11"/>
    <p:sldId id="304" r:id="rId12"/>
    <p:sldId id="316" r:id="rId13"/>
    <p:sldId id="326" r:id="rId14"/>
    <p:sldId id="303" r:id="rId15"/>
    <p:sldId id="297" r:id="rId16"/>
    <p:sldId id="315" r:id="rId17"/>
    <p:sldId id="327" r:id="rId18"/>
    <p:sldId id="306" r:id="rId19"/>
    <p:sldId id="307" r:id="rId20"/>
    <p:sldId id="314" r:id="rId21"/>
    <p:sldId id="311" r:id="rId22"/>
    <p:sldId id="313" r:id="rId23"/>
    <p:sldId id="312" r:id="rId24"/>
    <p:sldId id="317" r:id="rId25"/>
    <p:sldId id="319" r:id="rId26"/>
    <p:sldId id="321" r:id="rId27"/>
    <p:sldId id="328" r:id="rId28"/>
    <p:sldId id="322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2" r:id="rId42"/>
    <p:sldId id="324" r:id="rId43"/>
    <p:sldId id="344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408BA27-B214-45FA-9F83-88736DA31405}">
          <p14:sldIdLst>
            <p14:sldId id="278"/>
            <p14:sldId id="343"/>
            <p14:sldId id="325"/>
            <p14:sldId id="298"/>
            <p14:sldId id="299"/>
            <p14:sldId id="293"/>
            <p14:sldId id="301"/>
            <p14:sldId id="302"/>
            <p14:sldId id="296"/>
            <p14:sldId id="285"/>
            <p14:sldId id="304"/>
            <p14:sldId id="316"/>
            <p14:sldId id="326"/>
            <p14:sldId id="303"/>
            <p14:sldId id="297"/>
            <p14:sldId id="315"/>
            <p14:sldId id="327"/>
            <p14:sldId id="306"/>
            <p14:sldId id="307"/>
            <p14:sldId id="314"/>
            <p14:sldId id="311"/>
            <p14:sldId id="313"/>
            <p14:sldId id="312"/>
            <p14:sldId id="317"/>
            <p14:sldId id="319"/>
            <p14:sldId id="321"/>
            <p14:sldId id="328"/>
            <p14:sldId id="322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2"/>
            <p14:sldId id="324"/>
            <p14:sldId id="344"/>
          </p14:sldIdLst>
        </p14:section>
        <p14:section name="제목 없는 구역" id="{ECF92656-EB52-4A26-BB56-509E62B04AF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3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51121-E87C-49F6-A14A-7A012F9F142D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DD6F002-3EB3-4843-8228-AD154938B415}">
      <dgm:prSet phldrT="[텍스트]" custT="1"/>
      <dgm:spPr/>
      <dgm:t>
        <a:bodyPr/>
        <a:lstStyle/>
        <a:p>
          <a:pPr latinLnBrk="1"/>
          <a:r>
            <a: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1. 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라이브러리 </a:t>
          </a:r>
          <a:r>
            <a: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/ 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데이터 불러오기</a:t>
          </a:r>
          <a:endParaRPr lang="ko-KR" altLang="en-US" sz="20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44364AB-AE86-48CD-9B37-0DA1225A1D6D}" type="parTrans" cxnId="{52B78DFA-A91E-4073-A96A-307C6D29399C}">
      <dgm:prSet/>
      <dgm:spPr/>
      <dgm:t>
        <a:bodyPr/>
        <a:lstStyle/>
        <a:p>
          <a:pPr latinLnBrk="1"/>
          <a:endParaRPr lang="ko-KR" altLang="en-US"/>
        </a:p>
      </dgm:t>
    </dgm:pt>
    <dgm:pt modelId="{F1E8435D-42A5-40FE-9CB5-F09C9D1CE7EE}" type="sibTrans" cxnId="{52B78DFA-A91E-4073-A96A-307C6D29399C}">
      <dgm:prSet/>
      <dgm:spPr/>
      <dgm:t>
        <a:bodyPr/>
        <a:lstStyle/>
        <a:p>
          <a:pPr latinLnBrk="1"/>
          <a:endParaRPr lang="ko-KR" altLang="en-US"/>
        </a:p>
      </dgm:t>
    </dgm:pt>
    <dgm:pt modelId="{FDB49D0E-7E26-4619-8302-FB56797AA28A}">
      <dgm:prSet phldrT="[텍스트]" custT="1"/>
      <dgm:spPr/>
      <dgm:t>
        <a:bodyPr/>
        <a:lstStyle/>
        <a:p>
          <a:pPr latinLnBrk="1"/>
          <a:r>
            <a: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2. 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데이터 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종류 및 개수 확인</a:t>
          </a:r>
          <a:endParaRPr lang="ko-KR" altLang="en-US" sz="20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06B4902-AE80-48A0-991A-FD6768699223}" type="parTrans" cxnId="{15E9B1F9-6C2E-4F6A-8322-63A4869738DE}">
      <dgm:prSet/>
      <dgm:spPr/>
      <dgm:t>
        <a:bodyPr/>
        <a:lstStyle/>
        <a:p>
          <a:pPr latinLnBrk="1"/>
          <a:endParaRPr lang="ko-KR" altLang="en-US"/>
        </a:p>
      </dgm:t>
    </dgm:pt>
    <dgm:pt modelId="{09151EBD-C0FC-4307-BA75-E1C878A8101F}" type="sibTrans" cxnId="{15E9B1F9-6C2E-4F6A-8322-63A4869738DE}">
      <dgm:prSet/>
      <dgm:spPr/>
      <dgm:t>
        <a:bodyPr/>
        <a:lstStyle/>
        <a:p>
          <a:pPr latinLnBrk="1"/>
          <a:endParaRPr lang="ko-KR" altLang="en-US"/>
        </a:p>
      </dgm:t>
    </dgm:pt>
    <dgm:pt modelId="{E0A97D21-ABDA-4AFD-BAB3-84FDF8F2A5F2}">
      <dgm:prSet phldrT="[텍스트]" custT="1"/>
      <dgm:spPr/>
      <dgm:t>
        <a:bodyPr/>
        <a:lstStyle/>
        <a:p>
          <a:pPr latinLnBrk="1"/>
          <a:r>
            <a: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3. 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데이터 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정체 </a:t>
          </a:r>
          <a:endParaRPr lang="en-US" altLang="ko-KR" sz="200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/>
          <a:r>
            <a: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r>
            <a: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20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38AE3FC-7C69-47CF-B783-65A52F9FB4C9}" type="parTrans" cxnId="{3E00D389-FBEB-4BC2-B12B-7C49F87F3BD3}">
      <dgm:prSet/>
      <dgm:spPr/>
      <dgm:t>
        <a:bodyPr/>
        <a:lstStyle/>
        <a:p>
          <a:pPr latinLnBrk="1"/>
          <a:endParaRPr lang="ko-KR" altLang="en-US"/>
        </a:p>
      </dgm:t>
    </dgm:pt>
    <dgm:pt modelId="{99C19161-02CF-4B1D-A0E5-522A9466441C}" type="sibTrans" cxnId="{3E00D389-FBEB-4BC2-B12B-7C49F87F3BD3}">
      <dgm:prSet/>
      <dgm:spPr/>
      <dgm:t>
        <a:bodyPr/>
        <a:lstStyle/>
        <a:p>
          <a:pPr latinLnBrk="1"/>
          <a:endParaRPr lang="ko-KR" altLang="en-US"/>
        </a:p>
      </dgm:t>
    </dgm:pt>
    <dgm:pt modelId="{C769D021-BCEE-4A16-8750-52DEFE2A8A8F}">
      <dgm:prSet phldrT="[텍스트]" custT="1"/>
      <dgm:spPr/>
      <dgm:t>
        <a:bodyPr/>
        <a:lstStyle/>
        <a:p>
          <a:pPr latinLnBrk="1"/>
          <a:r>
            <a: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4</a:t>
          </a:r>
          <a:r>
            <a: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데이터 </a:t>
          </a:r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특성 파악</a:t>
          </a:r>
          <a:endParaRPr lang="ko-KR" altLang="en-US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22595B7-FA4A-4DF9-8C2F-A78207F53ABB}" type="parTrans" cxnId="{FB813073-C0B0-4E9B-B400-1A06836779DA}">
      <dgm:prSet/>
      <dgm:spPr/>
      <dgm:t>
        <a:bodyPr/>
        <a:lstStyle/>
        <a:p>
          <a:pPr latinLnBrk="1"/>
          <a:endParaRPr lang="ko-KR" altLang="en-US"/>
        </a:p>
      </dgm:t>
    </dgm:pt>
    <dgm:pt modelId="{F9039D56-0BC3-4CB8-824C-19069EEE4AC6}" type="sibTrans" cxnId="{FB813073-C0B0-4E9B-B400-1A06836779DA}">
      <dgm:prSet/>
      <dgm:spPr/>
      <dgm:t>
        <a:bodyPr/>
        <a:lstStyle/>
        <a:p>
          <a:pPr latinLnBrk="1"/>
          <a:endParaRPr lang="ko-KR" altLang="en-US"/>
        </a:p>
      </dgm:t>
    </dgm:pt>
    <dgm:pt modelId="{29C8B648-10A5-42BB-BAD4-0556EA3AF495}">
      <dgm:prSet phldrT="[텍스트]" custT="1"/>
      <dgm:spPr/>
      <dgm:t>
        <a:bodyPr/>
        <a:lstStyle/>
        <a:p>
          <a:pPr latinLnBrk="1"/>
          <a:r>
            <a: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5. 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데이터 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정규화</a:t>
          </a:r>
          <a:endParaRPr lang="ko-KR" altLang="en-US" sz="20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E671167-7247-4EE8-80EE-1DA204A0A12E}" type="parTrans" cxnId="{8935A2D5-55A3-40E8-8955-2BC6DF473C99}">
      <dgm:prSet/>
      <dgm:spPr/>
      <dgm:t>
        <a:bodyPr/>
        <a:lstStyle/>
        <a:p>
          <a:pPr latinLnBrk="1"/>
          <a:endParaRPr lang="ko-KR" altLang="en-US"/>
        </a:p>
      </dgm:t>
    </dgm:pt>
    <dgm:pt modelId="{5D2583F1-1D9A-44D6-ABEE-BF51219D6E3E}" type="sibTrans" cxnId="{8935A2D5-55A3-40E8-8955-2BC6DF473C99}">
      <dgm:prSet/>
      <dgm:spPr/>
      <dgm:t>
        <a:bodyPr/>
        <a:lstStyle/>
        <a:p>
          <a:pPr latinLnBrk="1"/>
          <a:endParaRPr lang="ko-KR" altLang="en-US"/>
        </a:p>
      </dgm:t>
    </dgm:pt>
    <dgm:pt modelId="{C67B4991-204B-49E0-BE85-919EDC741A6E}">
      <dgm:prSet phldrT="[텍스트]" custT="1"/>
      <dgm:spPr/>
      <dgm:t>
        <a:bodyPr/>
        <a:lstStyle/>
        <a:p>
          <a:pPr latinLnBrk="1"/>
          <a:r>
            <a: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6. </a:t>
          </a:r>
          <a:r>
            <a:rPr lang="ko-KR" altLang="en-US" sz="20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가우시안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혼합 모델 구축</a:t>
          </a:r>
          <a:endParaRPr lang="ko-KR" altLang="en-US" sz="20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785522D-1A67-44C2-AB89-0D585E12F007}" type="parTrans" cxnId="{A89A1B1A-D973-49F0-9DFD-ED0D0BD540C4}">
      <dgm:prSet/>
      <dgm:spPr/>
      <dgm:t>
        <a:bodyPr/>
        <a:lstStyle/>
        <a:p>
          <a:pPr latinLnBrk="1"/>
          <a:endParaRPr lang="ko-KR" altLang="en-US"/>
        </a:p>
      </dgm:t>
    </dgm:pt>
    <dgm:pt modelId="{A6E6DB61-E2EB-485A-8701-063D5F9F22A4}" type="sibTrans" cxnId="{A89A1B1A-D973-49F0-9DFD-ED0D0BD540C4}">
      <dgm:prSet/>
      <dgm:spPr/>
      <dgm:t>
        <a:bodyPr/>
        <a:lstStyle/>
        <a:p>
          <a:pPr latinLnBrk="1"/>
          <a:endParaRPr lang="ko-KR" altLang="en-US"/>
        </a:p>
      </dgm:t>
    </dgm:pt>
    <dgm:pt modelId="{7F72B038-1DF5-4F23-8EAC-EB7A1E026AC4}">
      <dgm:prSet phldrT="[텍스트]" custT="1"/>
      <dgm:spPr/>
      <dgm:t>
        <a:bodyPr/>
        <a:lstStyle/>
        <a:p>
          <a:pPr latinLnBrk="1"/>
          <a:r>
            <a: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7. 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결과 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분석 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및 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해석</a:t>
          </a:r>
          <a:endParaRPr lang="ko-KR" altLang="en-US" sz="20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2EC275B-D64C-44C8-B5CA-3C159506C34A}" type="parTrans" cxnId="{EC64BA0C-AF35-44EB-87F3-C98D123FA415}">
      <dgm:prSet/>
      <dgm:spPr/>
      <dgm:t>
        <a:bodyPr/>
        <a:lstStyle/>
        <a:p>
          <a:pPr latinLnBrk="1"/>
          <a:endParaRPr lang="ko-KR" altLang="en-US"/>
        </a:p>
      </dgm:t>
    </dgm:pt>
    <dgm:pt modelId="{8B059FBF-CC2D-4EDB-BF02-A5D5E51B422F}" type="sibTrans" cxnId="{EC64BA0C-AF35-44EB-87F3-C98D123FA415}">
      <dgm:prSet/>
      <dgm:spPr/>
      <dgm:t>
        <a:bodyPr/>
        <a:lstStyle/>
        <a:p>
          <a:pPr latinLnBrk="1"/>
          <a:endParaRPr lang="ko-KR" altLang="en-US"/>
        </a:p>
      </dgm:t>
    </dgm:pt>
    <dgm:pt modelId="{A7C92F35-0D72-4289-99D6-33B74BCA7695}" type="pres">
      <dgm:prSet presAssocID="{5A551121-E87C-49F6-A14A-7A012F9F142D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4234418-DA53-40D1-B850-195A8B651C3C}" type="pres">
      <dgm:prSet presAssocID="{FDD6F002-3EB3-4843-8228-AD154938B415}" presName="compNode" presStyleCnt="0"/>
      <dgm:spPr/>
    </dgm:pt>
    <dgm:pt modelId="{6AA7ACE0-5F29-4627-85FF-C159FBD08428}" type="pres">
      <dgm:prSet presAssocID="{FDD6F002-3EB3-4843-8228-AD154938B415}" presName="dummyConnPt" presStyleCnt="0"/>
      <dgm:spPr/>
    </dgm:pt>
    <dgm:pt modelId="{2CBE8DEA-8C8D-46A5-AB0B-C582175B66DD}" type="pres">
      <dgm:prSet presAssocID="{FDD6F002-3EB3-4843-8228-AD154938B41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48FD7B-3CC2-4DD3-B766-DEE9AC6AA6EC}" type="pres">
      <dgm:prSet presAssocID="{F1E8435D-42A5-40FE-9CB5-F09C9D1CE7EE}" presName="sibTrans" presStyleLbl="bgSibTrans2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7C6E007E-B384-4F0E-94A9-E23F491E6F5F}" type="pres">
      <dgm:prSet presAssocID="{FDB49D0E-7E26-4619-8302-FB56797AA28A}" presName="compNode" presStyleCnt="0"/>
      <dgm:spPr/>
    </dgm:pt>
    <dgm:pt modelId="{E44F77CA-CC31-4114-9F12-5D3107DAEDBA}" type="pres">
      <dgm:prSet presAssocID="{FDB49D0E-7E26-4619-8302-FB56797AA28A}" presName="dummyConnPt" presStyleCnt="0"/>
      <dgm:spPr/>
    </dgm:pt>
    <dgm:pt modelId="{6F54A8FC-504B-4FAB-AEAC-79BC5A95FEB2}" type="pres">
      <dgm:prSet presAssocID="{FDB49D0E-7E26-4619-8302-FB56797AA28A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420196-1041-42BE-85D3-BFEBC2BFD575}" type="pres">
      <dgm:prSet presAssocID="{09151EBD-C0FC-4307-BA75-E1C878A8101F}" presName="sibTrans" presStyleLbl="bgSibTrans2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C2EE95B0-B72C-4807-8FB8-55F2FC00CFE4}" type="pres">
      <dgm:prSet presAssocID="{E0A97D21-ABDA-4AFD-BAB3-84FDF8F2A5F2}" presName="compNode" presStyleCnt="0"/>
      <dgm:spPr/>
    </dgm:pt>
    <dgm:pt modelId="{B9ABFBD7-537F-47B9-90CF-5B0259DD5F6B}" type="pres">
      <dgm:prSet presAssocID="{E0A97D21-ABDA-4AFD-BAB3-84FDF8F2A5F2}" presName="dummyConnPt" presStyleCnt="0"/>
      <dgm:spPr/>
    </dgm:pt>
    <dgm:pt modelId="{16A60E7D-0BA8-4B33-B631-18B3624BB04C}" type="pres">
      <dgm:prSet presAssocID="{E0A97D21-ABDA-4AFD-BAB3-84FDF8F2A5F2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A71705-6356-4C09-9E2F-164D086F0A3D}" type="pres">
      <dgm:prSet presAssocID="{99C19161-02CF-4B1D-A0E5-522A9466441C}" presName="sibTrans" presStyleLbl="bgSibTrans2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F0667235-DD9A-4B09-917B-9078A0CC189F}" type="pres">
      <dgm:prSet presAssocID="{C769D021-BCEE-4A16-8750-52DEFE2A8A8F}" presName="compNode" presStyleCnt="0"/>
      <dgm:spPr/>
    </dgm:pt>
    <dgm:pt modelId="{D83F9E76-3370-4BEF-B951-E9C84A20429D}" type="pres">
      <dgm:prSet presAssocID="{C769D021-BCEE-4A16-8750-52DEFE2A8A8F}" presName="dummyConnPt" presStyleCnt="0"/>
      <dgm:spPr/>
    </dgm:pt>
    <dgm:pt modelId="{2592D056-C167-442D-954F-78D99630D946}" type="pres">
      <dgm:prSet presAssocID="{C769D021-BCEE-4A16-8750-52DEFE2A8A8F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D69F7F-7391-4912-9E2E-60A1368FE2FE}" type="pres">
      <dgm:prSet presAssocID="{F9039D56-0BC3-4CB8-824C-19069EEE4AC6}" presName="sibTrans" presStyleLbl="bgSibTrans2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B9E18ABA-3D98-47AD-AACC-2ECEFD591BC8}" type="pres">
      <dgm:prSet presAssocID="{29C8B648-10A5-42BB-BAD4-0556EA3AF495}" presName="compNode" presStyleCnt="0"/>
      <dgm:spPr/>
    </dgm:pt>
    <dgm:pt modelId="{202871AB-C84F-47ED-8E5F-A2D44E6683F4}" type="pres">
      <dgm:prSet presAssocID="{29C8B648-10A5-42BB-BAD4-0556EA3AF495}" presName="dummyConnPt" presStyleCnt="0"/>
      <dgm:spPr/>
    </dgm:pt>
    <dgm:pt modelId="{B35DDBA3-E544-4F83-86DE-F541A55950EC}" type="pres">
      <dgm:prSet presAssocID="{29C8B648-10A5-42BB-BAD4-0556EA3AF495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B40B15-A6DC-484F-893B-0604667B0EAC}" type="pres">
      <dgm:prSet presAssocID="{5D2583F1-1D9A-44D6-ABEE-BF51219D6E3E}" presName="sibTrans" presStyleLbl="bgSibTrans2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E089293C-5D26-49C0-AD5C-0D27288F7450}" type="pres">
      <dgm:prSet presAssocID="{C67B4991-204B-49E0-BE85-919EDC741A6E}" presName="compNode" presStyleCnt="0"/>
      <dgm:spPr/>
    </dgm:pt>
    <dgm:pt modelId="{59F0A423-AD7B-4B14-B8C6-2D530A66E04F}" type="pres">
      <dgm:prSet presAssocID="{C67B4991-204B-49E0-BE85-919EDC741A6E}" presName="dummyConnPt" presStyleCnt="0"/>
      <dgm:spPr/>
    </dgm:pt>
    <dgm:pt modelId="{9DCED46D-135B-45B3-8AF3-10A4AB1B59DD}" type="pres">
      <dgm:prSet presAssocID="{C67B4991-204B-49E0-BE85-919EDC741A6E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9BDFDD-E69D-49F3-B41E-14DA4F3F2546}" type="pres">
      <dgm:prSet presAssocID="{A6E6DB61-E2EB-485A-8701-063D5F9F22A4}" presName="sibTrans" presStyleLbl="bgSibTrans2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17EBF65B-57A5-47D3-ABB3-3FFC51351E87}" type="pres">
      <dgm:prSet presAssocID="{7F72B038-1DF5-4F23-8EAC-EB7A1E026AC4}" presName="compNode" presStyleCnt="0"/>
      <dgm:spPr/>
    </dgm:pt>
    <dgm:pt modelId="{2ABCDAA8-7CA1-48B4-8786-8F5A04D565CE}" type="pres">
      <dgm:prSet presAssocID="{7F72B038-1DF5-4F23-8EAC-EB7A1E026AC4}" presName="dummyConnPt" presStyleCnt="0"/>
      <dgm:spPr/>
    </dgm:pt>
    <dgm:pt modelId="{F5DFB1A1-9F20-4EE2-816B-C374A9A3917A}" type="pres">
      <dgm:prSet presAssocID="{7F72B038-1DF5-4F23-8EAC-EB7A1E026AC4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B813073-C0B0-4E9B-B400-1A06836779DA}" srcId="{5A551121-E87C-49F6-A14A-7A012F9F142D}" destId="{C769D021-BCEE-4A16-8750-52DEFE2A8A8F}" srcOrd="3" destOrd="0" parTransId="{722595B7-FA4A-4DF9-8C2F-A78207F53ABB}" sibTransId="{F9039D56-0BC3-4CB8-824C-19069EEE4AC6}"/>
    <dgm:cxn modelId="{8D221C74-EB55-4C29-BBE3-C88E02B9398F}" type="presOf" srcId="{F9039D56-0BC3-4CB8-824C-19069EEE4AC6}" destId="{3DD69F7F-7391-4912-9E2E-60A1368FE2FE}" srcOrd="0" destOrd="0" presId="urn:microsoft.com/office/officeart/2005/8/layout/bProcess4"/>
    <dgm:cxn modelId="{8EDDC102-9607-47FC-97AC-93CEACD8CCF2}" type="presOf" srcId="{29C8B648-10A5-42BB-BAD4-0556EA3AF495}" destId="{B35DDBA3-E544-4F83-86DE-F541A55950EC}" srcOrd="0" destOrd="0" presId="urn:microsoft.com/office/officeart/2005/8/layout/bProcess4"/>
    <dgm:cxn modelId="{8935A2D5-55A3-40E8-8955-2BC6DF473C99}" srcId="{5A551121-E87C-49F6-A14A-7A012F9F142D}" destId="{29C8B648-10A5-42BB-BAD4-0556EA3AF495}" srcOrd="4" destOrd="0" parTransId="{1E671167-7247-4EE8-80EE-1DA204A0A12E}" sibTransId="{5D2583F1-1D9A-44D6-ABEE-BF51219D6E3E}"/>
    <dgm:cxn modelId="{96436CFA-AEED-4CC2-9CF3-BA8E41CFB3E2}" type="presOf" srcId="{E0A97D21-ABDA-4AFD-BAB3-84FDF8F2A5F2}" destId="{16A60E7D-0BA8-4B33-B631-18B3624BB04C}" srcOrd="0" destOrd="0" presId="urn:microsoft.com/office/officeart/2005/8/layout/bProcess4"/>
    <dgm:cxn modelId="{4EB4518D-3346-469B-80BF-EC175B76926E}" type="presOf" srcId="{A6E6DB61-E2EB-485A-8701-063D5F9F22A4}" destId="{759BDFDD-E69D-49F3-B41E-14DA4F3F2546}" srcOrd="0" destOrd="0" presId="urn:microsoft.com/office/officeart/2005/8/layout/bProcess4"/>
    <dgm:cxn modelId="{3E00D389-FBEB-4BC2-B12B-7C49F87F3BD3}" srcId="{5A551121-E87C-49F6-A14A-7A012F9F142D}" destId="{E0A97D21-ABDA-4AFD-BAB3-84FDF8F2A5F2}" srcOrd="2" destOrd="0" parTransId="{538AE3FC-7C69-47CF-B783-65A52F9FB4C9}" sibTransId="{99C19161-02CF-4B1D-A0E5-522A9466441C}"/>
    <dgm:cxn modelId="{461CAC3E-4FC4-4CBB-8F21-CFD45F8D276A}" type="presOf" srcId="{5A551121-E87C-49F6-A14A-7A012F9F142D}" destId="{A7C92F35-0D72-4289-99D6-33B74BCA7695}" srcOrd="0" destOrd="0" presId="urn:microsoft.com/office/officeart/2005/8/layout/bProcess4"/>
    <dgm:cxn modelId="{F13A0E2C-2F5D-44C3-83CD-98BC64D5A2B2}" type="presOf" srcId="{FDB49D0E-7E26-4619-8302-FB56797AA28A}" destId="{6F54A8FC-504B-4FAB-AEAC-79BC5A95FEB2}" srcOrd="0" destOrd="0" presId="urn:microsoft.com/office/officeart/2005/8/layout/bProcess4"/>
    <dgm:cxn modelId="{6F6E8EDF-6284-4AAF-B347-068303C735DF}" type="presOf" srcId="{C769D021-BCEE-4A16-8750-52DEFE2A8A8F}" destId="{2592D056-C167-442D-954F-78D99630D946}" srcOrd="0" destOrd="0" presId="urn:microsoft.com/office/officeart/2005/8/layout/bProcess4"/>
    <dgm:cxn modelId="{A89A1B1A-D973-49F0-9DFD-ED0D0BD540C4}" srcId="{5A551121-E87C-49F6-A14A-7A012F9F142D}" destId="{C67B4991-204B-49E0-BE85-919EDC741A6E}" srcOrd="5" destOrd="0" parTransId="{4785522D-1A67-44C2-AB89-0D585E12F007}" sibTransId="{A6E6DB61-E2EB-485A-8701-063D5F9F22A4}"/>
    <dgm:cxn modelId="{52B78DFA-A91E-4073-A96A-307C6D29399C}" srcId="{5A551121-E87C-49F6-A14A-7A012F9F142D}" destId="{FDD6F002-3EB3-4843-8228-AD154938B415}" srcOrd="0" destOrd="0" parTransId="{A44364AB-AE86-48CD-9B37-0DA1225A1D6D}" sibTransId="{F1E8435D-42A5-40FE-9CB5-F09C9D1CE7EE}"/>
    <dgm:cxn modelId="{E15B3F85-8B60-4AEA-920D-CF851FF57967}" type="presOf" srcId="{7F72B038-1DF5-4F23-8EAC-EB7A1E026AC4}" destId="{F5DFB1A1-9F20-4EE2-816B-C374A9A3917A}" srcOrd="0" destOrd="0" presId="urn:microsoft.com/office/officeart/2005/8/layout/bProcess4"/>
    <dgm:cxn modelId="{15E9B1F9-6C2E-4F6A-8322-63A4869738DE}" srcId="{5A551121-E87C-49F6-A14A-7A012F9F142D}" destId="{FDB49D0E-7E26-4619-8302-FB56797AA28A}" srcOrd="1" destOrd="0" parTransId="{D06B4902-AE80-48A0-991A-FD6768699223}" sibTransId="{09151EBD-C0FC-4307-BA75-E1C878A8101F}"/>
    <dgm:cxn modelId="{183905BF-1CFC-414A-A2AE-B302976F0BE8}" type="presOf" srcId="{99C19161-02CF-4B1D-A0E5-522A9466441C}" destId="{1CA71705-6356-4C09-9E2F-164D086F0A3D}" srcOrd="0" destOrd="0" presId="urn:microsoft.com/office/officeart/2005/8/layout/bProcess4"/>
    <dgm:cxn modelId="{D1B0CCD6-710D-4A80-B098-C036418623E1}" type="presOf" srcId="{FDD6F002-3EB3-4843-8228-AD154938B415}" destId="{2CBE8DEA-8C8D-46A5-AB0B-C582175B66DD}" srcOrd="0" destOrd="0" presId="urn:microsoft.com/office/officeart/2005/8/layout/bProcess4"/>
    <dgm:cxn modelId="{9D79029E-1480-4819-B157-1F6802BA244E}" type="presOf" srcId="{09151EBD-C0FC-4307-BA75-E1C878A8101F}" destId="{9D420196-1041-42BE-85D3-BFEBC2BFD575}" srcOrd="0" destOrd="0" presId="urn:microsoft.com/office/officeart/2005/8/layout/bProcess4"/>
    <dgm:cxn modelId="{EC64BA0C-AF35-44EB-87F3-C98D123FA415}" srcId="{5A551121-E87C-49F6-A14A-7A012F9F142D}" destId="{7F72B038-1DF5-4F23-8EAC-EB7A1E026AC4}" srcOrd="6" destOrd="0" parTransId="{62EC275B-D64C-44C8-B5CA-3C159506C34A}" sibTransId="{8B059FBF-CC2D-4EDB-BF02-A5D5E51B422F}"/>
    <dgm:cxn modelId="{DE008FD1-603B-4D15-8259-81E9D24DA0C1}" type="presOf" srcId="{F1E8435D-42A5-40FE-9CB5-F09C9D1CE7EE}" destId="{2748FD7B-3CC2-4DD3-B766-DEE9AC6AA6EC}" srcOrd="0" destOrd="0" presId="urn:microsoft.com/office/officeart/2005/8/layout/bProcess4"/>
    <dgm:cxn modelId="{2D750A56-6D02-486B-9E7F-AA1FABAF5EAC}" type="presOf" srcId="{C67B4991-204B-49E0-BE85-919EDC741A6E}" destId="{9DCED46D-135B-45B3-8AF3-10A4AB1B59DD}" srcOrd="0" destOrd="0" presId="urn:microsoft.com/office/officeart/2005/8/layout/bProcess4"/>
    <dgm:cxn modelId="{2BE3C851-12F9-4184-ACC2-09AC3A9AC413}" type="presOf" srcId="{5D2583F1-1D9A-44D6-ABEE-BF51219D6E3E}" destId="{79B40B15-A6DC-484F-893B-0604667B0EAC}" srcOrd="0" destOrd="0" presId="urn:microsoft.com/office/officeart/2005/8/layout/bProcess4"/>
    <dgm:cxn modelId="{12FA04A8-0101-42CF-8AC2-28635CC12BCB}" type="presParOf" srcId="{A7C92F35-0D72-4289-99D6-33B74BCA7695}" destId="{44234418-DA53-40D1-B850-195A8B651C3C}" srcOrd="0" destOrd="0" presId="urn:microsoft.com/office/officeart/2005/8/layout/bProcess4"/>
    <dgm:cxn modelId="{759B671E-3E3B-4D63-B373-D4A831FA4020}" type="presParOf" srcId="{44234418-DA53-40D1-B850-195A8B651C3C}" destId="{6AA7ACE0-5F29-4627-85FF-C159FBD08428}" srcOrd="0" destOrd="0" presId="urn:microsoft.com/office/officeart/2005/8/layout/bProcess4"/>
    <dgm:cxn modelId="{D1704F89-4572-4503-8AFD-CE2CB2F86ECA}" type="presParOf" srcId="{44234418-DA53-40D1-B850-195A8B651C3C}" destId="{2CBE8DEA-8C8D-46A5-AB0B-C582175B66DD}" srcOrd="1" destOrd="0" presId="urn:microsoft.com/office/officeart/2005/8/layout/bProcess4"/>
    <dgm:cxn modelId="{2D4C745D-0187-4368-9700-194C9DCD4884}" type="presParOf" srcId="{A7C92F35-0D72-4289-99D6-33B74BCA7695}" destId="{2748FD7B-3CC2-4DD3-B766-DEE9AC6AA6EC}" srcOrd="1" destOrd="0" presId="urn:microsoft.com/office/officeart/2005/8/layout/bProcess4"/>
    <dgm:cxn modelId="{43725E10-DE94-483C-9E69-95CDA5FE64CF}" type="presParOf" srcId="{A7C92F35-0D72-4289-99D6-33B74BCA7695}" destId="{7C6E007E-B384-4F0E-94A9-E23F491E6F5F}" srcOrd="2" destOrd="0" presId="urn:microsoft.com/office/officeart/2005/8/layout/bProcess4"/>
    <dgm:cxn modelId="{21230B7D-9E7C-473F-A55B-12509470DEB0}" type="presParOf" srcId="{7C6E007E-B384-4F0E-94A9-E23F491E6F5F}" destId="{E44F77CA-CC31-4114-9F12-5D3107DAEDBA}" srcOrd="0" destOrd="0" presId="urn:microsoft.com/office/officeart/2005/8/layout/bProcess4"/>
    <dgm:cxn modelId="{9384B5F3-AF23-431A-91FF-9C6872B8473F}" type="presParOf" srcId="{7C6E007E-B384-4F0E-94A9-E23F491E6F5F}" destId="{6F54A8FC-504B-4FAB-AEAC-79BC5A95FEB2}" srcOrd="1" destOrd="0" presId="urn:microsoft.com/office/officeart/2005/8/layout/bProcess4"/>
    <dgm:cxn modelId="{FF8FDEDB-A638-4DF6-9E1D-66BCCA2EA65E}" type="presParOf" srcId="{A7C92F35-0D72-4289-99D6-33B74BCA7695}" destId="{9D420196-1041-42BE-85D3-BFEBC2BFD575}" srcOrd="3" destOrd="0" presId="urn:microsoft.com/office/officeart/2005/8/layout/bProcess4"/>
    <dgm:cxn modelId="{904FE98C-805A-454D-A015-DF67ACD3BB18}" type="presParOf" srcId="{A7C92F35-0D72-4289-99D6-33B74BCA7695}" destId="{C2EE95B0-B72C-4807-8FB8-55F2FC00CFE4}" srcOrd="4" destOrd="0" presId="urn:microsoft.com/office/officeart/2005/8/layout/bProcess4"/>
    <dgm:cxn modelId="{872A2F4B-350E-4B5E-9708-32C81687DCDF}" type="presParOf" srcId="{C2EE95B0-B72C-4807-8FB8-55F2FC00CFE4}" destId="{B9ABFBD7-537F-47B9-90CF-5B0259DD5F6B}" srcOrd="0" destOrd="0" presId="urn:microsoft.com/office/officeart/2005/8/layout/bProcess4"/>
    <dgm:cxn modelId="{DD657E18-9D4D-4D82-A4A9-35AE2F403FF3}" type="presParOf" srcId="{C2EE95B0-B72C-4807-8FB8-55F2FC00CFE4}" destId="{16A60E7D-0BA8-4B33-B631-18B3624BB04C}" srcOrd="1" destOrd="0" presId="urn:microsoft.com/office/officeart/2005/8/layout/bProcess4"/>
    <dgm:cxn modelId="{EEEF9CE7-76B8-40CE-B128-8EB3FC228EED}" type="presParOf" srcId="{A7C92F35-0D72-4289-99D6-33B74BCA7695}" destId="{1CA71705-6356-4C09-9E2F-164D086F0A3D}" srcOrd="5" destOrd="0" presId="urn:microsoft.com/office/officeart/2005/8/layout/bProcess4"/>
    <dgm:cxn modelId="{BF9458DD-A316-4E74-8A05-D83ACD260E0F}" type="presParOf" srcId="{A7C92F35-0D72-4289-99D6-33B74BCA7695}" destId="{F0667235-DD9A-4B09-917B-9078A0CC189F}" srcOrd="6" destOrd="0" presId="urn:microsoft.com/office/officeart/2005/8/layout/bProcess4"/>
    <dgm:cxn modelId="{56766322-C26E-4F3E-805A-EED8D978670B}" type="presParOf" srcId="{F0667235-DD9A-4B09-917B-9078A0CC189F}" destId="{D83F9E76-3370-4BEF-B951-E9C84A20429D}" srcOrd="0" destOrd="0" presId="urn:microsoft.com/office/officeart/2005/8/layout/bProcess4"/>
    <dgm:cxn modelId="{7327E101-4805-43D3-9E1B-2AD41D024BF2}" type="presParOf" srcId="{F0667235-DD9A-4B09-917B-9078A0CC189F}" destId="{2592D056-C167-442D-954F-78D99630D946}" srcOrd="1" destOrd="0" presId="urn:microsoft.com/office/officeart/2005/8/layout/bProcess4"/>
    <dgm:cxn modelId="{C8F94F8B-A6C1-46CA-BC79-6445E8F39217}" type="presParOf" srcId="{A7C92F35-0D72-4289-99D6-33B74BCA7695}" destId="{3DD69F7F-7391-4912-9E2E-60A1368FE2FE}" srcOrd="7" destOrd="0" presId="urn:microsoft.com/office/officeart/2005/8/layout/bProcess4"/>
    <dgm:cxn modelId="{AF2B14C0-D4F5-455B-8238-ABC85EA90EE6}" type="presParOf" srcId="{A7C92F35-0D72-4289-99D6-33B74BCA7695}" destId="{B9E18ABA-3D98-47AD-AACC-2ECEFD591BC8}" srcOrd="8" destOrd="0" presId="urn:microsoft.com/office/officeart/2005/8/layout/bProcess4"/>
    <dgm:cxn modelId="{68484EF4-BB34-48D6-A379-F6D1A02CB386}" type="presParOf" srcId="{B9E18ABA-3D98-47AD-AACC-2ECEFD591BC8}" destId="{202871AB-C84F-47ED-8E5F-A2D44E6683F4}" srcOrd="0" destOrd="0" presId="urn:microsoft.com/office/officeart/2005/8/layout/bProcess4"/>
    <dgm:cxn modelId="{6944D8E8-3B21-4D93-A0A7-292FB166FD28}" type="presParOf" srcId="{B9E18ABA-3D98-47AD-AACC-2ECEFD591BC8}" destId="{B35DDBA3-E544-4F83-86DE-F541A55950EC}" srcOrd="1" destOrd="0" presId="urn:microsoft.com/office/officeart/2005/8/layout/bProcess4"/>
    <dgm:cxn modelId="{FCE8BF6D-8E63-491C-B156-B373D1BE0B1D}" type="presParOf" srcId="{A7C92F35-0D72-4289-99D6-33B74BCA7695}" destId="{79B40B15-A6DC-484F-893B-0604667B0EAC}" srcOrd="9" destOrd="0" presId="urn:microsoft.com/office/officeart/2005/8/layout/bProcess4"/>
    <dgm:cxn modelId="{57DC33F9-4760-4B5A-80FD-865D976F4047}" type="presParOf" srcId="{A7C92F35-0D72-4289-99D6-33B74BCA7695}" destId="{E089293C-5D26-49C0-AD5C-0D27288F7450}" srcOrd="10" destOrd="0" presId="urn:microsoft.com/office/officeart/2005/8/layout/bProcess4"/>
    <dgm:cxn modelId="{E65E737D-9654-49B4-9B11-E8F82796C4DD}" type="presParOf" srcId="{E089293C-5D26-49C0-AD5C-0D27288F7450}" destId="{59F0A423-AD7B-4B14-B8C6-2D530A66E04F}" srcOrd="0" destOrd="0" presId="urn:microsoft.com/office/officeart/2005/8/layout/bProcess4"/>
    <dgm:cxn modelId="{F1B1384E-6709-4A34-B105-0F60DC42CB3E}" type="presParOf" srcId="{E089293C-5D26-49C0-AD5C-0D27288F7450}" destId="{9DCED46D-135B-45B3-8AF3-10A4AB1B59DD}" srcOrd="1" destOrd="0" presId="urn:microsoft.com/office/officeart/2005/8/layout/bProcess4"/>
    <dgm:cxn modelId="{05570A06-7F49-484E-B4B8-91AEFB214AAE}" type="presParOf" srcId="{A7C92F35-0D72-4289-99D6-33B74BCA7695}" destId="{759BDFDD-E69D-49F3-B41E-14DA4F3F2546}" srcOrd="11" destOrd="0" presId="urn:microsoft.com/office/officeart/2005/8/layout/bProcess4"/>
    <dgm:cxn modelId="{AF6165DB-2E66-499D-A0F3-E7990AA528CA}" type="presParOf" srcId="{A7C92F35-0D72-4289-99D6-33B74BCA7695}" destId="{17EBF65B-57A5-47D3-ABB3-3FFC51351E87}" srcOrd="12" destOrd="0" presId="urn:microsoft.com/office/officeart/2005/8/layout/bProcess4"/>
    <dgm:cxn modelId="{F7923BB8-13CC-4577-A038-6A4D4B24D4DB}" type="presParOf" srcId="{17EBF65B-57A5-47D3-ABB3-3FFC51351E87}" destId="{2ABCDAA8-7CA1-48B4-8786-8F5A04D565CE}" srcOrd="0" destOrd="0" presId="urn:microsoft.com/office/officeart/2005/8/layout/bProcess4"/>
    <dgm:cxn modelId="{A6D477BD-D8E9-4320-A8D9-516FF4AC1824}" type="presParOf" srcId="{17EBF65B-57A5-47D3-ABB3-3FFC51351E87}" destId="{F5DFB1A1-9F20-4EE2-816B-C374A9A3917A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8FD7B-3CC2-4DD3-B766-DEE9AC6AA6EC}">
      <dsp:nvSpPr>
        <dsp:cNvPr id="0" name=""/>
        <dsp:cNvSpPr/>
      </dsp:nvSpPr>
      <dsp:spPr>
        <a:xfrm rot="5400000">
          <a:off x="-304471" y="1100474"/>
          <a:ext cx="1717645" cy="20727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E8DEA-8C8D-46A5-AB0B-C582175B66DD}">
      <dsp:nvSpPr>
        <dsp:cNvPr id="0" name=""/>
        <dsp:cNvSpPr/>
      </dsp:nvSpPr>
      <dsp:spPr>
        <a:xfrm>
          <a:off x="88927" y="1714"/>
          <a:ext cx="2303037" cy="1381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1. 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라이브러리 </a:t>
          </a:r>
          <a:r>
            <a:rPr lang="en-US" altLang="ko-KR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/ 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데이터 불러오기</a:t>
          </a:r>
          <a:endParaRPr lang="ko-KR" altLang="en-US" sz="2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29399" y="42186"/>
        <a:ext cx="2222093" cy="1300878"/>
      </dsp:txXfrm>
    </dsp:sp>
    <dsp:sp modelId="{9D420196-1041-42BE-85D3-BFEBC2BFD575}">
      <dsp:nvSpPr>
        <dsp:cNvPr id="0" name=""/>
        <dsp:cNvSpPr/>
      </dsp:nvSpPr>
      <dsp:spPr>
        <a:xfrm rot="5400000">
          <a:off x="-304471" y="2827751"/>
          <a:ext cx="1717645" cy="20727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4A8FC-504B-4FAB-AEAC-79BC5A95FEB2}">
      <dsp:nvSpPr>
        <dsp:cNvPr id="0" name=""/>
        <dsp:cNvSpPr/>
      </dsp:nvSpPr>
      <dsp:spPr>
        <a:xfrm>
          <a:off x="88927" y="1728992"/>
          <a:ext cx="2303037" cy="1381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2. 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데이터 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종류 및 개수 확인</a:t>
          </a:r>
          <a:endParaRPr lang="ko-KR" altLang="en-US" sz="2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29399" y="1769464"/>
        <a:ext cx="2222093" cy="1300878"/>
      </dsp:txXfrm>
    </dsp:sp>
    <dsp:sp modelId="{1CA71705-6356-4C09-9E2F-164D086F0A3D}">
      <dsp:nvSpPr>
        <dsp:cNvPr id="0" name=""/>
        <dsp:cNvSpPr/>
      </dsp:nvSpPr>
      <dsp:spPr>
        <a:xfrm>
          <a:off x="559167" y="3691390"/>
          <a:ext cx="3053406" cy="20727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A60E7D-0BA8-4B33-B631-18B3624BB04C}">
      <dsp:nvSpPr>
        <dsp:cNvPr id="0" name=""/>
        <dsp:cNvSpPr/>
      </dsp:nvSpPr>
      <dsp:spPr>
        <a:xfrm>
          <a:off x="88927" y="3456270"/>
          <a:ext cx="2303037" cy="1381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3. 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데이터 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정체 </a:t>
          </a:r>
          <a:endParaRPr lang="en-US" altLang="ko-KR" sz="2000" kern="120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r>
            <a:rPr lang="en-US" altLang="ko-KR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2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29399" y="3496742"/>
        <a:ext cx="2222093" cy="1300878"/>
      </dsp:txXfrm>
    </dsp:sp>
    <dsp:sp modelId="{3DD69F7F-7391-4912-9E2E-60A1368FE2FE}">
      <dsp:nvSpPr>
        <dsp:cNvPr id="0" name=""/>
        <dsp:cNvSpPr/>
      </dsp:nvSpPr>
      <dsp:spPr>
        <a:xfrm rot="16200000">
          <a:off x="2758568" y="2827751"/>
          <a:ext cx="1717645" cy="20727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2D056-C167-442D-954F-78D99630D946}">
      <dsp:nvSpPr>
        <dsp:cNvPr id="0" name=""/>
        <dsp:cNvSpPr/>
      </dsp:nvSpPr>
      <dsp:spPr>
        <a:xfrm>
          <a:off x="3151966" y="3456270"/>
          <a:ext cx="2303037" cy="1381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4</a:t>
          </a:r>
          <a:r>
            <a:rPr lang="en-US" altLang="ko-KR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데이터 </a:t>
          </a: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특성 파악</a:t>
          </a:r>
          <a:endParaRPr lang="ko-KR" altLang="en-US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192438" y="3496742"/>
        <a:ext cx="2222093" cy="1300878"/>
      </dsp:txXfrm>
    </dsp:sp>
    <dsp:sp modelId="{79B40B15-A6DC-484F-893B-0604667B0EAC}">
      <dsp:nvSpPr>
        <dsp:cNvPr id="0" name=""/>
        <dsp:cNvSpPr/>
      </dsp:nvSpPr>
      <dsp:spPr>
        <a:xfrm rot="16200000">
          <a:off x="2758568" y="1100474"/>
          <a:ext cx="1717645" cy="20727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DDBA3-E544-4F83-86DE-F541A55950EC}">
      <dsp:nvSpPr>
        <dsp:cNvPr id="0" name=""/>
        <dsp:cNvSpPr/>
      </dsp:nvSpPr>
      <dsp:spPr>
        <a:xfrm>
          <a:off x="3151966" y="1728992"/>
          <a:ext cx="2303037" cy="1381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5. 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데이터 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정규화</a:t>
          </a:r>
          <a:endParaRPr lang="ko-KR" altLang="en-US" sz="2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192438" y="1769464"/>
        <a:ext cx="2222093" cy="1300878"/>
      </dsp:txXfrm>
    </dsp:sp>
    <dsp:sp modelId="{759BDFDD-E69D-49F3-B41E-14DA4F3F2546}">
      <dsp:nvSpPr>
        <dsp:cNvPr id="0" name=""/>
        <dsp:cNvSpPr/>
      </dsp:nvSpPr>
      <dsp:spPr>
        <a:xfrm>
          <a:off x="3622207" y="236835"/>
          <a:ext cx="3053406" cy="20727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ED46D-135B-45B3-8AF3-10A4AB1B59DD}">
      <dsp:nvSpPr>
        <dsp:cNvPr id="0" name=""/>
        <dsp:cNvSpPr/>
      </dsp:nvSpPr>
      <dsp:spPr>
        <a:xfrm>
          <a:off x="3151966" y="1714"/>
          <a:ext cx="2303037" cy="1381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6. </a:t>
          </a:r>
          <a:r>
            <a:rPr lang="ko-KR" altLang="en-US" sz="2000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가우시안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혼합 모델 구축</a:t>
          </a:r>
          <a:endParaRPr lang="ko-KR" altLang="en-US" sz="2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192438" y="42186"/>
        <a:ext cx="2222093" cy="1300878"/>
      </dsp:txXfrm>
    </dsp:sp>
    <dsp:sp modelId="{F5DFB1A1-9F20-4EE2-816B-C374A9A3917A}">
      <dsp:nvSpPr>
        <dsp:cNvPr id="0" name=""/>
        <dsp:cNvSpPr/>
      </dsp:nvSpPr>
      <dsp:spPr>
        <a:xfrm>
          <a:off x="6215006" y="1714"/>
          <a:ext cx="2303037" cy="1381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7. 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결과 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분석 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및 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해석</a:t>
          </a:r>
          <a:endParaRPr lang="ko-KR" altLang="en-US" sz="2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255478" y="42186"/>
        <a:ext cx="2222093" cy="1300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1824182" y="2370261"/>
            <a:ext cx="83792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가우시안</a:t>
            </a:r>
            <a:r>
              <a:rPr lang="ko-KR" altLang="en-US" sz="54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분석법을 활용한</a:t>
            </a:r>
            <a:endParaRPr lang="en-US" altLang="ko-KR" sz="5400" b="1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Press Machine </a:t>
            </a:r>
            <a:r>
              <a:rPr lang="ko-KR" altLang="en-US" sz="54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제조 분석</a:t>
            </a:r>
            <a:endParaRPr lang="en-US" altLang="ko-KR" sz="5400" b="1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7606213" y="4472375"/>
            <a:ext cx="2597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김신혁</a:t>
            </a:r>
            <a:r>
              <a:rPr lang="en-US" altLang="ko-KR" sz="28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김정환</a:t>
            </a:r>
            <a:endParaRPr lang="en-US" altLang="ko-KR" sz="2800" b="1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7107737" y="4060598"/>
            <a:ext cx="316746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91304" y="4021662"/>
            <a:ext cx="316746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91306" y="4008073"/>
            <a:ext cx="316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벌징</a:t>
            </a:r>
            <a:r>
              <a:rPr lang="ko-KR" altLang="en-US" dirty="0" smtClean="0"/>
              <a:t> </a:t>
            </a:r>
            <a:r>
              <a:rPr lang="en-US" altLang="ko-KR" dirty="0" smtClean="0"/>
              <a:t>(Bulging) </a:t>
            </a:r>
            <a:r>
              <a:rPr lang="ko-KR" altLang="en-US" dirty="0" smtClean="0"/>
              <a:t>가공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714358" y="4521215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1350950" y="4987329"/>
            <a:ext cx="3448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/>
              <a:t>원통형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부품의 내부에 고무 또는 유체를 이용하여 직경을 팽창시키는 가공</a:t>
            </a:r>
            <a:endParaRPr lang="ko-KR" altLang="en-US" sz="1600" dirty="0"/>
          </a:p>
        </p:txBody>
      </p:sp>
      <p:pic>
        <p:nvPicPr>
          <p:cNvPr id="29" name="Picture 6" descr="d11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638" y="1967811"/>
            <a:ext cx="2857500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7248093" y="4026187"/>
            <a:ext cx="316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네킹</a:t>
            </a:r>
            <a:r>
              <a:rPr lang="ko-KR" altLang="en-US" dirty="0" smtClean="0"/>
              <a:t> </a:t>
            </a:r>
            <a:r>
              <a:rPr lang="en-US" altLang="ko-KR" dirty="0" smtClean="0"/>
              <a:t>(Necking) </a:t>
            </a:r>
            <a:r>
              <a:rPr lang="ko-KR" altLang="en-US" dirty="0" smtClean="0"/>
              <a:t>가공</a:t>
            </a:r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8471145" y="4539329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7107737" y="5005443"/>
            <a:ext cx="3448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/>
              <a:t>원통형 부품의 직경을 감소시키는 가공</a:t>
            </a:r>
            <a:endParaRPr lang="ko-KR" altLang="en-US" sz="1600" dirty="0"/>
          </a:p>
        </p:txBody>
      </p:sp>
      <p:pic>
        <p:nvPicPr>
          <p:cNvPr id="35" name="Picture 7" descr="d11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425" y="1967811"/>
            <a:ext cx="2857500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279363" y="104051"/>
            <a:ext cx="56332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프레스 기계 및 가공법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584200" y="1009861"/>
            <a:ext cx="1043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○프레스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가공 방법의 종류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특징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성형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4398749" y="3111787"/>
            <a:ext cx="316746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4424682" y="3111787"/>
            <a:ext cx="316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플래팅</a:t>
            </a:r>
            <a:r>
              <a:rPr lang="ko-KR" altLang="en-US" dirty="0" smtClean="0"/>
              <a:t> </a:t>
            </a:r>
            <a:r>
              <a:rPr lang="en-US" altLang="ko-KR" dirty="0" smtClean="0"/>
              <a:t>(Flatting) </a:t>
            </a:r>
            <a:r>
              <a:rPr lang="ko-KR" altLang="en-US" dirty="0" smtClean="0"/>
              <a:t>가공</a:t>
            </a:r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5647734" y="3624929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4284326" y="4091043"/>
            <a:ext cx="3448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/>
              <a:t>소재의 표면을 평평하게 하는 작업으로 </a:t>
            </a:r>
            <a:r>
              <a:rPr lang="ko-KR" altLang="en-US" sz="1600" dirty="0" err="1" smtClean="0"/>
              <a:t>스트레이트닝</a:t>
            </a:r>
            <a:r>
              <a:rPr lang="en-US" altLang="ko-KR" sz="1600" dirty="0" smtClean="0"/>
              <a:t>(Straightening)</a:t>
            </a:r>
            <a:r>
              <a:rPr lang="ko-KR" altLang="en-US" sz="1600" dirty="0" smtClean="0"/>
              <a:t>이라고 함</a:t>
            </a:r>
            <a:endParaRPr lang="ko-KR" altLang="en-US" sz="1600" dirty="0"/>
          </a:p>
        </p:txBody>
      </p:sp>
      <p:pic>
        <p:nvPicPr>
          <p:cNvPr id="13" name="Picture 4" descr="d11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749" y="2342702"/>
            <a:ext cx="333375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279363" y="104051"/>
            <a:ext cx="56332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프레스 기계 및 가공법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519905" y="1292616"/>
            <a:ext cx="1043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○프레스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가공 방법의 종류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특징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성형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188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584200" y="1351182"/>
            <a:ext cx="104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Press Process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068" y="1077229"/>
            <a:ext cx="7238704" cy="5430935"/>
          </a:xfrm>
          <a:prstGeom prst="rect">
            <a:avLst/>
          </a:prstGeom>
          <a:effectLst>
            <a:softEdge rad="266700"/>
          </a:effectLst>
        </p:spPr>
      </p:pic>
      <p:sp>
        <p:nvSpPr>
          <p:cNvPr id="6" name="직사각형 5"/>
          <p:cNvSpPr/>
          <p:nvPr/>
        </p:nvSpPr>
        <p:spPr>
          <a:xfrm>
            <a:off x="3279363" y="104051"/>
            <a:ext cx="56332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프레스 기계 및 가공법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47181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6084" y="2582779"/>
            <a:ext cx="3384884" cy="9785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974936" y="2610398"/>
            <a:ext cx="27878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PART 2.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84737" y="2791906"/>
            <a:ext cx="38170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 공정의 이슈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8419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584200" y="1003672"/>
            <a:ext cx="1043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Issue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2386" y="1650003"/>
            <a:ext cx="620508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문제 상황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◆ 프레스 공정 후 주름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 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조건이 달라지면 주름이 새이거나 균열이 발생함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주름과 균열이 동시 다발적으로 존재할 경우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클랭크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재의 버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(Burr),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쿠션 핀 길이의 불일치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 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금형의 평해도 불량 등을 원인으로 짐작 가능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금형을 프레스 기계에 장착할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떄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상부 금형과 하부 금형의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평행도가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나쁘면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블랭크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홀더의 강도가 변하여 주름과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균열이 발생할 수 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313" y="2238288"/>
            <a:ext cx="4876723" cy="250827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95118" y="78589"/>
            <a:ext cx="38170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 공정의 이슈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9861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403123" y="1064946"/>
            <a:ext cx="8285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프레스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가공의 문제점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123" y="2197487"/>
            <a:ext cx="56928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고가의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프레스 금형이 필요하다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금형 제작에 장시간이 소요된다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다종 소량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생산에서는 생산원가가 높다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광범위한 지식과 경험이 필요하다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위험한 작업이므로 안전대책이 필요하다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186" y="1873347"/>
            <a:ext cx="5554748" cy="35106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9" name="직사각형 8"/>
          <p:cNvSpPr/>
          <p:nvPr/>
        </p:nvSpPr>
        <p:spPr>
          <a:xfrm>
            <a:off x="3895118" y="78589"/>
            <a:ext cx="38170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 공정의 이슈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72132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503768" y="983337"/>
            <a:ext cx="1043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 요인과 극복 방안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72944" y="2256147"/>
            <a:ext cx="54032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프레스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압력 값 데이터 수집을 위해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스트레인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센서를 프레스 구조물에 설치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검사결과는 인원투입으로 육안 확인 후 기록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양품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불량품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불량 유형별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라벨링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을 한 후 데이터에 작성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6088839" y="1614976"/>
            <a:ext cx="18488" cy="3960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9948" y="2256148"/>
            <a:ext cx="54032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공정은 자동화 되어 있고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PLC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HMI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판넬에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디스플레이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└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다만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수집이 되지 않고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있으므로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데이터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수집에 별도의 추가 센서가 필요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검사도 작업자 육안으로 처리되어 데이터를 시스템에 등록되지 않고 있음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95118" y="78589"/>
            <a:ext cx="38170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 공정의 이슈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19728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6084" y="2582779"/>
            <a:ext cx="3384884" cy="9785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974936" y="2610398"/>
            <a:ext cx="27878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PART 3.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59820" y="2687342"/>
            <a:ext cx="25539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목표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4192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501073" y="1045902"/>
            <a:ext cx="1043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목표 설정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294341" y="1446012"/>
            <a:ext cx="11592859" cy="478551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공정에 투입되는 품목 번호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치수 등과 설비 공정 조건 데이터 압력 값 및 프레스 속도 등을 압력센서로부터 수집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검사 결과를 양품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불량품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불량 유형별로 분류하여 데이터 수집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불량 원인 분석과 이에 따른 공정 조건 분석을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모델을 활용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예측과 최적화 분석으로 품질 및 생산성 향상하는 데 목적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제조 데이터 정의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속도 관련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프레스가 가해질 때의 속도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압력 관련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금형의 좌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우측의 균형에 따라 행해지는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압력값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(PRESSURE 1,2)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및 압력 값의 합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(PRESSURE 5)</a:t>
            </a: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불량 여부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제품 각각에 대한 불량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선별값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표시없음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/Unlabeled)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43575" y="135378"/>
            <a:ext cx="25539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목표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73572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83542" y="1453051"/>
            <a:ext cx="10923639" cy="4338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 재료에 따른 프레스 공정 조건 최적화 및 품질 예측 모델은 프레스 판금 생산 공정의 생산현장에 널리 사용될 수 있을 것으로 판단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공정의 품질 문제에 영향을 줄 것으로 판단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445420" y="112949"/>
            <a:ext cx="25539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목표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5840" y="1253819"/>
            <a:ext cx="3275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제조 데이터 분석 기대효과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4361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002629" y="2058218"/>
            <a:ext cx="4580421" cy="523220"/>
            <a:chOff x="1191929" y="2733040"/>
            <a:chExt cx="4580421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3796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프레스 기계 및 가공법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002629" y="3048838"/>
            <a:ext cx="3376565" cy="523220"/>
            <a:chOff x="1191929" y="2733040"/>
            <a:chExt cx="3376565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592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현 공정의 이슈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002629" y="4039458"/>
            <a:ext cx="2531783" cy="523220"/>
            <a:chOff x="1191929" y="2733040"/>
            <a:chExt cx="2531783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목표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988729" y="4975890"/>
            <a:ext cx="2531783" cy="523220"/>
            <a:chOff x="1191929" y="2733040"/>
            <a:chExt cx="2531783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실전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002629" y="5912322"/>
            <a:ext cx="2531783" cy="523220"/>
            <a:chOff x="1191929" y="2733040"/>
            <a:chExt cx="2531783" cy="5232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#5,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결과 해석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026" name="Picture 2" descr="데이터경영학과 | 재무빅데이터분석사 특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5999" cy="637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926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999160"/>
            <a:ext cx="1043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방법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005840" y="1451375"/>
            <a:ext cx="10363826" cy="402274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제조 분야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자동차 부품 제조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제조 공정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자동차 부품 제조 공장 중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프레스 연속 공정 설비</a:t>
            </a:r>
            <a:endParaRPr lang="en-US" altLang="ko-KR" sz="16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수집 장비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센서에서 수집된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MES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불량선별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인력투입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수집 기간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2020.05.04~ 2020.05.29</a:t>
            </a: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수집 주기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사이클 타임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Pressing time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유형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일별로 제품들의 하루 총 불량 개수 및 불량 유형에 대하여 정리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IDX =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생산 순번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MACHINE_NAME =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생산 설비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ITEM NO =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생산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WORKING TIME =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작업시간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PRESS TIME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프레스 가압 시간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PRESSURE 1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프레스 압력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PRESSURE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프레스 압력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2, PRESSURE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프레스 압력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 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압력 합계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DEFECT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불량 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DEFECT TYPE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 유형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05700" y="2027527"/>
            <a:ext cx="230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Press_RawDataSet.xlsx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097683"/>
              </p:ext>
            </p:extLst>
          </p:nvPr>
        </p:nvGraphicFramePr>
        <p:xfrm>
          <a:off x="7623398" y="2396859"/>
          <a:ext cx="3746268" cy="2664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2494">
                  <a:extLst>
                    <a:ext uri="{9D8B030D-6E8A-4147-A177-3AD203B41FA5}">
                      <a16:colId xmlns:a16="http://schemas.microsoft.com/office/drawing/2014/main" val="2762934376"/>
                    </a:ext>
                  </a:extLst>
                </a:gridCol>
                <a:gridCol w="1217537">
                  <a:extLst>
                    <a:ext uri="{9D8B030D-6E8A-4147-A177-3AD203B41FA5}">
                      <a16:colId xmlns:a16="http://schemas.microsoft.com/office/drawing/2014/main" val="3511057931"/>
                    </a:ext>
                  </a:extLst>
                </a:gridCol>
                <a:gridCol w="1806237">
                  <a:extLst>
                    <a:ext uri="{9D8B030D-6E8A-4147-A177-3AD203B41FA5}">
                      <a16:colId xmlns:a16="http://schemas.microsoft.com/office/drawing/2014/main" val="4128388514"/>
                    </a:ext>
                  </a:extLst>
                </a:gridCol>
              </a:tblGrid>
              <a:tr h="2411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변수타입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변수내용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5638338"/>
                  </a:ext>
                </a:extLst>
              </a:tr>
              <a:tr h="24119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독립변수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생산순번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7997791"/>
                  </a:ext>
                </a:extLst>
              </a:tr>
              <a:tr h="2411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Machine_Name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생산설비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141220"/>
                  </a:ext>
                </a:extLst>
              </a:tr>
              <a:tr h="2411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 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 품목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787800"/>
                  </a:ext>
                </a:extLst>
              </a:tr>
              <a:tr h="2411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Working Time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시간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0759721"/>
                  </a:ext>
                </a:extLst>
              </a:tr>
              <a:tr h="2411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 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프레스 </a:t>
                      </a:r>
                      <a:r>
                        <a:rPr lang="ko-KR" alt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가압시간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9184891"/>
                  </a:ext>
                </a:extLst>
              </a:tr>
              <a:tr h="2411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Pressure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프레스 압력</a:t>
                      </a:r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5285627"/>
                  </a:ext>
                </a:extLst>
              </a:tr>
              <a:tr h="2411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Pressure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프레스 압력</a:t>
                      </a:r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9495230"/>
                  </a:ext>
                </a:extLst>
              </a:tr>
              <a:tr h="2411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Pressure 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프레스 압력</a:t>
                      </a:r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5(</a:t>
                      </a:r>
                      <a:r>
                        <a:rPr lang="ko-KR" alt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압력합계</a:t>
                      </a:r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3587608"/>
                  </a:ext>
                </a:extLst>
              </a:tr>
              <a:tr h="24119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종속변수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5573827"/>
                  </a:ext>
                </a:extLst>
              </a:tr>
              <a:tr h="252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 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불량유형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9301586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819048" y="110912"/>
            <a:ext cx="25539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목표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50415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162859" y="975360"/>
            <a:ext cx="1043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방법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005840" y="1298525"/>
            <a:ext cx="10363826" cy="62163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 가공 데이터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Press_Rawdataset.xlsx, press_error.xlsx</a:t>
            </a: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제품의 설비 공정 조건에 대한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환경 조건이 작업시간 순서로 나열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507948"/>
              </p:ext>
            </p:extLst>
          </p:nvPr>
        </p:nvGraphicFramePr>
        <p:xfrm>
          <a:off x="2342739" y="2081738"/>
          <a:ext cx="7766363" cy="21164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0601">
                  <a:extLst>
                    <a:ext uri="{9D8B030D-6E8A-4147-A177-3AD203B41FA5}">
                      <a16:colId xmlns:a16="http://schemas.microsoft.com/office/drawing/2014/main" val="571996173"/>
                    </a:ext>
                  </a:extLst>
                </a:gridCol>
                <a:gridCol w="1241689">
                  <a:extLst>
                    <a:ext uri="{9D8B030D-6E8A-4147-A177-3AD203B41FA5}">
                      <a16:colId xmlns:a16="http://schemas.microsoft.com/office/drawing/2014/main" val="2175162756"/>
                    </a:ext>
                  </a:extLst>
                </a:gridCol>
                <a:gridCol w="823925">
                  <a:extLst>
                    <a:ext uri="{9D8B030D-6E8A-4147-A177-3AD203B41FA5}">
                      <a16:colId xmlns:a16="http://schemas.microsoft.com/office/drawing/2014/main" val="905956595"/>
                    </a:ext>
                  </a:extLst>
                </a:gridCol>
                <a:gridCol w="1195271">
                  <a:extLst>
                    <a:ext uri="{9D8B030D-6E8A-4147-A177-3AD203B41FA5}">
                      <a16:colId xmlns:a16="http://schemas.microsoft.com/office/drawing/2014/main" val="2695471919"/>
                    </a:ext>
                  </a:extLst>
                </a:gridCol>
                <a:gridCol w="1174964">
                  <a:extLst>
                    <a:ext uri="{9D8B030D-6E8A-4147-A177-3AD203B41FA5}">
                      <a16:colId xmlns:a16="http://schemas.microsoft.com/office/drawing/2014/main" val="665933767"/>
                    </a:ext>
                  </a:extLst>
                </a:gridCol>
                <a:gridCol w="939971">
                  <a:extLst>
                    <a:ext uri="{9D8B030D-6E8A-4147-A177-3AD203B41FA5}">
                      <a16:colId xmlns:a16="http://schemas.microsoft.com/office/drawing/2014/main" val="2591113518"/>
                    </a:ext>
                  </a:extLst>
                </a:gridCol>
                <a:gridCol w="939971">
                  <a:extLst>
                    <a:ext uri="{9D8B030D-6E8A-4147-A177-3AD203B41FA5}">
                      <a16:colId xmlns:a16="http://schemas.microsoft.com/office/drawing/2014/main" val="3677879975"/>
                    </a:ext>
                  </a:extLst>
                </a:gridCol>
                <a:gridCol w="939971">
                  <a:extLst>
                    <a:ext uri="{9D8B030D-6E8A-4147-A177-3AD203B41FA5}">
                      <a16:colId xmlns:a16="http://schemas.microsoft.com/office/drawing/2014/main" val="3141384063"/>
                    </a:ext>
                  </a:extLst>
                </a:gridCol>
              </a:tblGrid>
              <a:tr h="1757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Machine_Name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 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working 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 time(</a:t>
                      </a:r>
                      <a:r>
                        <a:rPr 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</a:t>
                      </a:r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Pressure 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Pressure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Pressure 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9957949"/>
                  </a:ext>
                </a:extLst>
              </a:tr>
              <a:tr h="17573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Press-01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ED5260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2020-05-04 0:00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9709554"/>
                  </a:ext>
                </a:extLst>
              </a:tr>
              <a:tr h="17573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Press-01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ED5260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2020-05-04 0:00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2287729"/>
                  </a:ext>
                </a:extLst>
              </a:tr>
              <a:tr h="17573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Press-01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ED5260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2020-05-04 0:00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9997653"/>
                  </a:ext>
                </a:extLst>
              </a:tr>
              <a:tr h="17573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Press-01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ED5260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2020-05-04 0:00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0420421"/>
                  </a:ext>
                </a:extLst>
              </a:tr>
              <a:tr h="17573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Press-01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ED5260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2020-05-04 0:00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550.6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6142509"/>
                  </a:ext>
                </a:extLst>
              </a:tr>
              <a:tr h="17573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Press-01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ED5260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2020-05-04 0:00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550.6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332174"/>
                  </a:ext>
                </a:extLst>
              </a:tr>
              <a:tr h="17573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Press-01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ED5260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2020-05-04 0:00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548.9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8592921"/>
                  </a:ext>
                </a:extLst>
              </a:tr>
              <a:tr h="17573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Press-01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ED5260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2020-05-04 0:00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548.9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5588452"/>
                  </a:ext>
                </a:extLst>
              </a:tr>
              <a:tr h="17573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Press-01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ED5260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2020-05-04 0:00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551.3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246888"/>
                  </a:ext>
                </a:extLst>
              </a:tr>
              <a:tr h="17573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Press-01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ED5260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2020-05-04 0:00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551.3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428911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979065"/>
              </p:ext>
            </p:extLst>
          </p:nvPr>
        </p:nvGraphicFramePr>
        <p:xfrm>
          <a:off x="2342112" y="4192135"/>
          <a:ext cx="7766990" cy="19146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9570">
                  <a:extLst>
                    <a:ext uri="{9D8B030D-6E8A-4147-A177-3AD203B41FA5}">
                      <a16:colId xmlns:a16="http://schemas.microsoft.com/office/drawing/2014/main" val="4154760571"/>
                    </a:ext>
                  </a:extLst>
                </a:gridCol>
                <a:gridCol w="1109570">
                  <a:extLst>
                    <a:ext uri="{9D8B030D-6E8A-4147-A177-3AD203B41FA5}">
                      <a16:colId xmlns:a16="http://schemas.microsoft.com/office/drawing/2014/main" val="2901108584"/>
                    </a:ext>
                  </a:extLst>
                </a:gridCol>
                <a:gridCol w="1109570">
                  <a:extLst>
                    <a:ext uri="{9D8B030D-6E8A-4147-A177-3AD203B41FA5}">
                      <a16:colId xmlns:a16="http://schemas.microsoft.com/office/drawing/2014/main" val="3314768359"/>
                    </a:ext>
                  </a:extLst>
                </a:gridCol>
                <a:gridCol w="1109570">
                  <a:extLst>
                    <a:ext uri="{9D8B030D-6E8A-4147-A177-3AD203B41FA5}">
                      <a16:colId xmlns:a16="http://schemas.microsoft.com/office/drawing/2014/main" val="3114633757"/>
                    </a:ext>
                  </a:extLst>
                </a:gridCol>
                <a:gridCol w="1109570">
                  <a:extLst>
                    <a:ext uri="{9D8B030D-6E8A-4147-A177-3AD203B41FA5}">
                      <a16:colId xmlns:a16="http://schemas.microsoft.com/office/drawing/2014/main" val="2273648086"/>
                    </a:ext>
                  </a:extLst>
                </a:gridCol>
                <a:gridCol w="1109570">
                  <a:extLst>
                    <a:ext uri="{9D8B030D-6E8A-4147-A177-3AD203B41FA5}">
                      <a16:colId xmlns:a16="http://schemas.microsoft.com/office/drawing/2014/main" val="1147491919"/>
                    </a:ext>
                  </a:extLst>
                </a:gridCol>
                <a:gridCol w="1109570">
                  <a:extLst>
                    <a:ext uri="{9D8B030D-6E8A-4147-A177-3AD203B41FA5}">
                      <a16:colId xmlns:a16="http://schemas.microsoft.com/office/drawing/2014/main" val="3884474989"/>
                    </a:ext>
                  </a:extLst>
                </a:gridCol>
              </a:tblGrid>
              <a:tr h="273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Machine_Name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 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working 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 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4346194"/>
                  </a:ext>
                </a:extLst>
              </a:tr>
              <a:tr h="273517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Press-01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ED5260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###########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주름발생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1978503"/>
                  </a:ext>
                </a:extLst>
              </a:tr>
              <a:tr h="273517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Press-01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ED5260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###########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터짐발생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8099884"/>
                  </a:ext>
                </a:extLst>
              </a:tr>
              <a:tr h="273517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Press-01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ED5260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###########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 발생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9384472"/>
                  </a:ext>
                </a:extLst>
              </a:tr>
              <a:tr h="273517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Press-02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ED5260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###########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9921609"/>
                  </a:ext>
                </a:extLst>
              </a:tr>
              <a:tr h="273517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Press-03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ED5260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###########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7582417"/>
                  </a:ext>
                </a:extLst>
              </a:tr>
              <a:tr h="273517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Press-04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ED5260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###########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7028865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819048" y="161181"/>
            <a:ext cx="25539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목표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01022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대각선 방향의 모서리가 잘린 사각형 7"/>
          <p:cNvSpPr/>
          <p:nvPr/>
        </p:nvSpPr>
        <p:spPr>
          <a:xfrm>
            <a:off x="6973455" y="2513837"/>
            <a:ext cx="2720422" cy="1976582"/>
          </a:xfrm>
          <a:prstGeom prst="snip2Diag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728749" y="1013721"/>
            <a:ext cx="1043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2000" b="1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수집 방법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84200" y="4721306"/>
            <a:ext cx="8232222" cy="15486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 가공 데이터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INPUT_DATA.CSV</a:t>
            </a: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 가공 데이터에서 모델링에 필요한 정보가 없는 클래스 정리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IDX, MACHINE_NAME, ITEM NO, WORKING TIME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행 제거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0(Press time), 1(pressure1) 2(pressure2) 3(pressure5)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622335"/>
              </p:ext>
            </p:extLst>
          </p:nvPr>
        </p:nvGraphicFramePr>
        <p:xfrm>
          <a:off x="728749" y="1452189"/>
          <a:ext cx="4554450" cy="3222312"/>
        </p:xfrm>
        <a:graphic>
          <a:graphicData uri="http://schemas.openxmlformats.org/drawingml/2006/table">
            <a:tbl>
              <a:tblPr/>
              <a:tblGrid>
                <a:gridCol w="910890">
                  <a:extLst>
                    <a:ext uri="{9D8B030D-6E8A-4147-A177-3AD203B41FA5}">
                      <a16:colId xmlns:a16="http://schemas.microsoft.com/office/drawing/2014/main" val="3601275865"/>
                    </a:ext>
                  </a:extLst>
                </a:gridCol>
                <a:gridCol w="910890">
                  <a:extLst>
                    <a:ext uri="{9D8B030D-6E8A-4147-A177-3AD203B41FA5}">
                      <a16:colId xmlns:a16="http://schemas.microsoft.com/office/drawing/2014/main" val="1755554629"/>
                    </a:ext>
                  </a:extLst>
                </a:gridCol>
                <a:gridCol w="910890">
                  <a:extLst>
                    <a:ext uri="{9D8B030D-6E8A-4147-A177-3AD203B41FA5}">
                      <a16:colId xmlns:a16="http://schemas.microsoft.com/office/drawing/2014/main" val="3195886146"/>
                    </a:ext>
                  </a:extLst>
                </a:gridCol>
                <a:gridCol w="910890">
                  <a:extLst>
                    <a:ext uri="{9D8B030D-6E8A-4147-A177-3AD203B41FA5}">
                      <a16:colId xmlns:a16="http://schemas.microsoft.com/office/drawing/2014/main" val="987908766"/>
                    </a:ext>
                  </a:extLst>
                </a:gridCol>
                <a:gridCol w="910890">
                  <a:extLst>
                    <a:ext uri="{9D8B030D-6E8A-4147-A177-3AD203B41FA5}">
                      <a16:colId xmlns:a16="http://schemas.microsoft.com/office/drawing/2014/main" val="192920890"/>
                    </a:ext>
                  </a:extLst>
                </a:gridCol>
              </a:tblGrid>
              <a:tr h="268526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196021"/>
                  </a:ext>
                </a:extLst>
              </a:tr>
              <a:tr h="268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-0.01275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-0.05042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1.313498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0.817813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382590"/>
                  </a:ext>
                </a:extLst>
              </a:tr>
              <a:tr h="268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-0.01275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-0.05042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1.313498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0.817813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657220"/>
                  </a:ext>
                </a:extLst>
              </a:tr>
              <a:tr h="268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-0.01275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-0.05042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1.628208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1.017111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4968287"/>
                  </a:ext>
                </a:extLst>
              </a:tr>
              <a:tr h="268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-0.01275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-0.05042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1.628208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1.017111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175467"/>
                  </a:ext>
                </a:extLst>
              </a:tr>
              <a:tr h="268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-0.04839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-0.36922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1.942919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1.136689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588759"/>
                  </a:ext>
                </a:extLst>
              </a:tr>
              <a:tr h="268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-0.04839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-0.36922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1.942919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1.136689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082618"/>
                  </a:ext>
                </a:extLst>
              </a:tr>
              <a:tr h="268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-0.02166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-0.13012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1.313498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0.797883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502528"/>
                  </a:ext>
                </a:extLst>
              </a:tr>
              <a:tr h="268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-0.02166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-0.13012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1.313498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0.797883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844388"/>
                  </a:ext>
                </a:extLst>
              </a:tr>
              <a:tr h="268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0.013989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0.188688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1.942919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1.276198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527024"/>
                  </a:ext>
                </a:extLst>
              </a:tr>
              <a:tr h="268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0.013989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0.188688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1.942919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1.276198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366556"/>
                  </a:ext>
                </a:extLst>
              </a:tr>
              <a:tr h="268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-22.7097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0.188688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1.628208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1.0769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488623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819048" y="159116"/>
            <a:ext cx="25539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목표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092347"/>
              </p:ext>
            </p:extLst>
          </p:nvPr>
        </p:nvGraphicFramePr>
        <p:xfrm>
          <a:off x="7264267" y="2740128"/>
          <a:ext cx="2138796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8700">
                  <a:extLst>
                    <a:ext uri="{9D8B030D-6E8A-4147-A177-3AD203B41FA5}">
                      <a16:colId xmlns:a16="http://schemas.microsoft.com/office/drawing/2014/main" val="2626919931"/>
                    </a:ext>
                  </a:extLst>
                </a:gridCol>
                <a:gridCol w="1090096">
                  <a:extLst>
                    <a:ext uri="{9D8B030D-6E8A-4147-A177-3AD203B41FA5}">
                      <a16:colId xmlns:a16="http://schemas.microsoft.com/office/drawing/2014/main" val="325985876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columns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변수 </a:t>
                      </a:r>
                      <a:r>
                        <a:rPr lang="ko-KR" altLang="en-US" sz="1100" u="none" strike="noStrike" dirty="0"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변수 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0236636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0(Press time)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프레스 가압시간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974513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1(pressure 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프레스 압력</a:t>
                      </a:r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27946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2(pressure 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프레스 압력</a:t>
                      </a:r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354290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3(pressure 5)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프레스 압력</a:t>
                      </a:r>
                      <a:r>
                        <a:rPr lang="en-US" altLang="ko-KR" sz="1200" u="none" strike="noStrike" dirty="0">
                          <a:effectLst/>
                        </a:rPr>
                        <a:t>5(</a:t>
                      </a:r>
                      <a:r>
                        <a:rPr lang="ko-KR" altLang="en-US" sz="1200" u="none" strike="noStrike" dirty="0">
                          <a:effectLst/>
                        </a:rPr>
                        <a:t>압력 합계</a:t>
                      </a:r>
                      <a:r>
                        <a:rPr lang="en-US" altLang="ko-KR" sz="1200" u="none" strike="noStrike" dirty="0">
                          <a:effectLst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233220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830964" y="2193333"/>
            <a:ext cx="100540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참고사항</a:t>
            </a:r>
            <a:endParaRPr lang="en-US" altLang="ko-K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34756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584200" y="992580"/>
            <a:ext cx="1043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유형 구조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3236879"/>
              </p:ext>
            </p:extLst>
          </p:nvPr>
        </p:nvGraphicFramePr>
        <p:xfrm>
          <a:off x="2409314" y="1453051"/>
          <a:ext cx="6678341" cy="1693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7961">
                  <a:extLst>
                    <a:ext uri="{9D8B030D-6E8A-4147-A177-3AD203B41FA5}">
                      <a16:colId xmlns:a16="http://schemas.microsoft.com/office/drawing/2014/main" val="3627023978"/>
                    </a:ext>
                  </a:extLst>
                </a:gridCol>
                <a:gridCol w="794340">
                  <a:extLst>
                    <a:ext uri="{9D8B030D-6E8A-4147-A177-3AD203B41FA5}">
                      <a16:colId xmlns:a16="http://schemas.microsoft.com/office/drawing/2014/main" val="158108015"/>
                    </a:ext>
                  </a:extLst>
                </a:gridCol>
                <a:gridCol w="794340">
                  <a:extLst>
                    <a:ext uri="{9D8B030D-6E8A-4147-A177-3AD203B41FA5}">
                      <a16:colId xmlns:a16="http://schemas.microsoft.com/office/drawing/2014/main" val="2230531436"/>
                    </a:ext>
                  </a:extLst>
                </a:gridCol>
                <a:gridCol w="794340">
                  <a:extLst>
                    <a:ext uri="{9D8B030D-6E8A-4147-A177-3AD203B41FA5}">
                      <a16:colId xmlns:a16="http://schemas.microsoft.com/office/drawing/2014/main" val="4095713712"/>
                    </a:ext>
                  </a:extLst>
                </a:gridCol>
                <a:gridCol w="794340">
                  <a:extLst>
                    <a:ext uri="{9D8B030D-6E8A-4147-A177-3AD203B41FA5}">
                      <a16:colId xmlns:a16="http://schemas.microsoft.com/office/drawing/2014/main" val="4108249011"/>
                    </a:ext>
                  </a:extLst>
                </a:gridCol>
                <a:gridCol w="794340">
                  <a:extLst>
                    <a:ext uri="{9D8B030D-6E8A-4147-A177-3AD203B41FA5}">
                      <a16:colId xmlns:a16="http://schemas.microsoft.com/office/drawing/2014/main" val="3643064142"/>
                    </a:ext>
                  </a:extLst>
                </a:gridCol>
                <a:gridCol w="794340">
                  <a:extLst>
                    <a:ext uri="{9D8B030D-6E8A-4147-A177-3AD203B41FA5}">
                      <a16:colId xmlns:a16="http://schemas.microsoft.com/office/drawing/2014/main" val="1983369385"/>
                    </a:ext>
                  </a:extLst>
                </a:gridCol>
                <a:gridCol w="794340">
                  <a:extLst>
                    <a:ext uri="{9D8B030D-6E8A-4147-A177-3AD203B41FA5}">
                      <a16:colId xmlns:a16="http://schemas.microsoft.com/office/drawing/2014/main" val="3613620920"/>
                    </a:ext>
                  </a:extLst>
                </a:gridCol>
              </a:tblGrid>
              <a:tr h="3387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표준편차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최소값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중간값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최대값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최빈값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2263269"/>
                  </a:ext>
                </a:extLst>
              </a:tr>
              <a:tr h="3387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0(Press time)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64350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550.263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22.327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3550.2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8402505"/>
                  </a:ext>
                </a:extLst>
              </a:tr>
              <a:tr h="3387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1(Pressure 1)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64348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275.062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174.5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286.9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1922099"/>
                  </a:ext>
                </a:extLst>
              </a:tr>
              <a:tr h="3387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2(Pressure 2)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64343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269.777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3.156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2574710"/>
                  </a:ext>
                </a:extLst>
              </a:tr>
              <a:tr h="3387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5(Pressure 5)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64355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544.841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5.105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543.9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941.4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035982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278964"/>
              </p:ext>
            </p:extLst>
          </p:nvPr>
        </p:nvGraphicFramePr>
        <p:xfrm>
          <a:off x="2822063" y="3810816"/>
          <a:ext cx="5852842" cy="25171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0948">
                  <a:extLst>
                    <a:ext uri="{9D8B030D-6E8A-4147-A177-3AD203B41FA5}">
                      <a16:colId xmlns:a16="http://schemas.microsoft.com/office/drawing/2014/main" val="3139131511"/>
                    </a:ext>
                  </a:extLst>
                </a:gridCol>
                <a:gridCol w="3901894">
                  <a:extLst>
                    <a:ext uri="{9D8B030D-6E8A-4147-A177-3AD203B41FA5}">
                      <a16:colId xmlns:a16="http://schemas.microsoft.com/office/drawing/2014/main" val="144615311"/>
                    </a:ext>
                  </a:extLst>
                </a:gridCol>
              </a:tblGrid>
              <a:tr h="3872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변수 조건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0104885"/>
                  </a:ext>
                </a:extLst>
              </a:tr>
              <a:tr h="42598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독립변수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가압시간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7671870"/>
                  </a:ext>
                </a:extLst>
              </a:tr>
              <a:tr h="4259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프레스 </a:t>
                      </a:r>
                      <a:r>
                        <a:rPr lang="ko-KR" alt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가압력</a:t>
                      </a:r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762518"/>
                  </a:ext>
                </a:extLst>
              </a:tr>
              <a:tr h="4259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프레스 </a:t>
                      </a:r>
                      <a:r>
                        <a:rPr lang="ko-KR" alt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가압력</a:t>
                      </a:r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1312768"/>
                  </a:ext>
                </a:extLst>
              </a:tr>
              <a:tr h="4259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프레스 가압력</a:t>
                      </a:r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5(</a:t>
                      </a:r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가압력</a:t>
                      </a:r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</a:t>
                      </a:r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합</a:t>
                      </a:r>
                      <a:r>
                        <a:rPr lang="en-US" altLang="ko-KR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3268905"/>
                  </a:ext>
                </a:extLst>
              </a:tr>
              <a:tr h="4259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종속변수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표시없음</a:t>
                      </a:r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5863137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95037" y="1906656"/>
            <a:ext cx="1221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기술 통계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Describe()</a:t>
            </a:r>
          </a:p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7081" y="4700079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독립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종속 변수 정의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19048" y="159116"/>
            <a:ext cx="25539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목표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3930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552146" y="1163435"/>
            <a:ext cx="1043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전처리 목적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2146" y="1641126"/>
            <a:ext cx="1128914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공정에서 발생하는 데이터들은 값이 의미 없거나 누락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오타가 발생해 데이터 품질이 떨어짐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데이터들의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품질 지수를 파악하고 데이터 전처리 를 통해 품질 지수 향상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유형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완전성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Completeness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필수 항목에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누락이 없어야 함</a:t>
            </a: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유일성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Uniqueness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):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데이터항목은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유일 해야하며 중복되어서도 안됨</a:t>
            </a: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유효성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Validity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정해진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유효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범위 및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도메인을 충족</a:t>
            </a: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일관성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Consistency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표현 형태가 일관되게 정의되고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서로 일치</a:t>
            </a: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정확성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Accuracy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존재하는 객체의 표현 값이 정확하게 반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819048" y="159116"/>
            <a:ext cx="25539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목표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98584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435100" y="1131055"/>
            <a:ext cx="1043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프레스 데이터 품질 지수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045704"/>
              </p:ext>
            </p:extLst>
          </p:nvPr>
        </p:nvGraphicFramePr>
        <p:xfrm>
          <a:off x="1435100" y="2451665"/>
          <a:ext cx="9321800" cy="3162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4360">
                  <a:extLst>
                    <a:ext uri="{9D8B030D-6E8A-4147-A177-3AD203B41FA5}">
                      <a16:colId xmlns:a16="http://schemas.microsoft.com/office/drawing/2014/main" val="2656803043"/>
                    </a:ext>
                  </a:extLst>
                </a:gridCol>
                <a:gridCol w="1864360">
                  <a:extLst>
                    <a:ext uri="{9D8B030D-6E8A-4147-A177-3AD203B41FA5}">
                      <a16:colId xmlns:a16="http://schemas.microsoft.com/office/drawing/2014/main" val="1417343444"/>
                    </a:ext>
                  </a:extLst>
                </a:gridCol>
                <a:gridCol w="1864360">
                  <a:extLst>
                    <a:ext uri="{9D8B030D-6E8A-4147-A177-3AD203B41FA5}">
                      <a16:colId xmlns:a16="http://schemas.microsoft.com/office/drawing/2014/main" val="2191253850"/>
                    </a:ext>
                  </a:extLst>
                </a:gridCol>
                <a:gridCol w="1864360">
                  <a:extLst>
                    <a:ext uri="{9D8B030D-6E8A-4147-A177-3AD203B41FA5}">
                      <a16:colId xmlns:a16="http://schemas.microsoft.com/office/drawing/2014/main" val="1909970608"/>
                    </a:ext>
                  </a:extLst>
                </a:gridCol>
                <a:gridCol w="1864360">
                  <a:extLst>
                    <a:ext uri="{9D8B030D-6E8A-4147-A177-3AD203B41FA5}">
                      <a16:colId xmlns:a16="http://schemas.microsoft.com/office/drawing/2014/main" val="2427791587"/>
                    </a:ext>
                  </a:extLst>
                </a:gridCol>
              </a:tblGrid>
              <a:tr h="451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품질지수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가중치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가중치 지수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오류율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111510"/>
                  </a:ext>
                </a:extLst>
              </a:tr>
              <a:tr h="451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완전성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누락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97.34</a:t>
                      </a:r>
                      <a:r>
                        <a:rPr lang="en-US" altLang="ko-KR" dirty="0" smtClean="0"/>
                        <a:t>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</a:t>
                      </a:r>
                      <a:r>
                        <a:rPr lang="en-US" altLang="ko-KR" dirty="0" smtClean="0"/>
                        <a:t>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58.43%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2.62%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083417"/>
                  </a:ext>
                </a:extLst>
              </a:tr>
              <a:tr h="451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유일성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중복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117791"/>
                  </a:ext>
                </a:extLst>
              </a:tr>
              <a:tr h="451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유효성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유효</a:t>
                      </a:r>
                      <a:r>
                        <a:rPr lang="en-US" altLang="ko-KR" dirty="0" smtClean="0"/>
                        <a:t>)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766797"/>
                  </a:ext>
                </a:extLst>
              </a:tr>
              <a:tr h="451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일관성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표현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711241"/>
                  </a:ext>
                </a:extLst>
              </a:tr>
              <a:tr h="451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정확성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실제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754964"/>
                  </a:ext>
                </a:extLst>
              </a:tr>
              <a:tr h="451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품질 지수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99.48%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98.43% 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2.62 %(1.57)%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64494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819048" y="159116"/>
            <a:ext cx="25539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목표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액자 1"/>
          <p:cNvSpPr/>
          <p:nvPr/>
        </p:nvSpPr>
        <p:spPr>
          <a:xfrm>
            <a:off x="1435100" y="1531165"/>
            <a:ext cx="9321800" cy="663395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56323" y="1686859"/>
            <a:ext cx="887935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제조 데이터 분석을 위한 데이터 품질의 기준은 </a:t>
            </a:r>
            <a:r>
              <a:rPr lang="en-US" altLang="ko-KR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95% </a:t>
            </a:r>
            <a:r>
              <a:rPr lang="ko-KR" alt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이상의 </a:t>
            </a:r>
            <a:r>
              <a:rPr lang="ko-KR" alt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정교성이 보장되어야 함</a:t>
            </a:r>
            <a:endParaRPr lang="en-US" altLang="ko-KR" b="1" cap="none" spc="50" dirty="0">
              <a:ln w="9525" cmpd="sng">
                <a:solidFill>
                  <a:schemeClr val="accent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96584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1802177"/>
            <a:ext cx="4876800" cy="3248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5840" y="1382155"/>
            <a:ext cx="7491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가우시안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혼합 모델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Gaussian Mixture Model)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채택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22" y="1930741"/>
            <a:ext cx="3695700" cy="981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714" y="3116628"/>
            <a:ext cx="4114800" cy="6191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697" y="4423995"/>
            <a:ext cx="1295400" cy="3714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951" y="4834560"/>
            <a:ext cx="1419225" cy="4000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22" y="5417744"/>
            <a:ext cx="3714750" cy="3333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47" y="3751571"/>
            <a:ext cx="1181100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5840" y="5034585"/>
            <a:ext cx="5362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분포를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선형결합해서 만든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분포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가우시안분포를 선형결합하여 만들어진 분포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819048" y="159116"/>
            <a:ext cx="25539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목표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71550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6084" y="2582779"/>
            <a:ext cx="3384884" cy="9785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974936" y="2610398"/>
            <a:ext cx="27878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PART 4.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59820" y="2687342"/>
            <a:ext cx="25539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실전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6418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62560" y="159116"/>
            <a:ext cx="11282188" cy="661719"/>
            <a:chOff x="162560" y="159116"/>
            <a:chExt cx="11282188" cy="6617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104389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실전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2951187372"/>
              </p:ext>
            </p:extLst>
          </p:nvPr>
        </p:nvGraphicFramePr>
        <p:xfrm>
          <a:off x="1792514" y="1298525"/>
          <a:ext cx="8606971" cy="48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31637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1922462"/>
            <a:ext cx="7129416" cy="40308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5840" y="1298525"/>
            <a:ext cx="5172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불러오기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62560" y="159116"/>
            <a:ext cx="11282188" cy="661719"/>
            <a:chOff x="162560" y="159116"/>
            <a:chExt cx="11282188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104389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실전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0227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6084" y="2582779"/>
            <a:ext cx="3384884" cy="9785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974936" y="2610398"/>
            <a:ext cx="27878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PART 1.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95470" y="2718120"/>
            <a:ext cx="56332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프레스 기계 및 가공법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4357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05840" y="1298525"/>
            <a:ext cx="5172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종류 및 개수 확인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77" y="1698635"/>
            <a:ext cx="7081768" cy="441853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62560" y="159116"/>
            <a:ext cx="11282188" cy="661719"/>
            <a:chOff x="162560" y="159116"/>
            <a:chExt cx="11282188" cy="6617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104389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실전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4591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05840" y="1298525"/>
            <a:ext cx="5172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정제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2021799"/>
            <a:ext cx="10158099" cy="12580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3279826"/>
            <a:ext cx="5482748" cy="90127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62560" y="159116"/>
            <a:ext cx="11282188" cy="661719"/>
            <a:chOff x="162560" y="159116"/>
            <a:chExt cx="11282188" cy="66171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104389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실전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8110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3"/>
          <a:stretch/>
        </p:blipFill>
        <p:spPr>
          <a:xfrm>
            <a:off x="1005839" y="1698635"/>
            <a:ext cx="7061529" cy="467007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05840" y="1298525"/>
            <a:ext cx="8795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특성 파악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62560" y="159116"/>
            <a:ext cx="11282188" cy="661719"/>
            <a:chOff x="162560" y="159116"/>
            <a:chExt cx="11282188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104389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실전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2954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05840" y="1298525"/>
            <a:ext cx="8795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특성 파악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" y="1826107"/>
            <a:ext cx="8492121" cy="455674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62560" y="159116"/>
            <a:ext cx="11282188" cy="661719"/>
            <a:chOff x="162560" y="159116"/>
            <a:chExt cx="11282188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104389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실전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361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05840" y="1298525"/>
            <a:ext cx="8795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특성 파악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2021800"/>
            <a:ext cx="10232431" cy="210871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62560" y="159116"/>
            <a:ext cx="11282188" cy="661719"/>
            <a:chOff x="162560" y="159116"/>
            <a:chExt cx="11282188" cy="6617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104389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실전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18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05840" y="1298525"/>
            <a:ext cx="8795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특성 파악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2" y="2454060"/>
            <a:ext cx="5529084" cy="26333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956" y="2454060"/>
            <a:ext cx="5426792" cy="263332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62560" y="159116"/>
            <a:ext cx="11282188" cy="661719"/>
            <a:chOff x="162560" y="159116"/>
            <a:chExt cx="11282188" cy="6617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104389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실전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107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05840" y="1298525"/>
            <a:ext cx="8795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특성 파악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977" y="1129886"/>
            <a:ext cx="1968238" cy="49113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38" y="1129887"/>
            <a:ext cx="1864567" cy="49113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39" y="1129886"/>
            <a:ext cx="1878685" cy="11561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9706" y="1867273"/>
            <a:ext cx="4380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불량 수 데이터 </a:t>
            </a:r>
            <a:r>
              <a:rPr lang="en-US" altLang="ko-KR" dirty="0" smtClean="0"/>
              <a:t>/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통한 일자 및 불량 타입 별 불량 데이터 파악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2682242"/>
            <a:ext cx="3934374" cy="33342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62560" y="159116"/>
            <a:ext cx="11282188" cy="661719"/>
            <a:chOff x="162560" y="159116"/>
            <a:chExt cx="11282188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104389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실전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7767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05840" y="1298525"/>
            <a:ext cx="8795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정규화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9706" y="1867273"/>
            <a:ext cx="438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StandarScaler</a:t>
            </a:r>
            <a:r>
              <a:rPr lang="en-US" altLang="ko-KR" dirty="0"/>
              <a:t> </a:t>
            </a:r>
            <a:r>
              <a:rPr lang="ko-KR" altLang="en-US" dirty="0" smtClean="0"/>
              <a:t>를 통한 데이터 정규화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2405242"/>
            <a:ext cx="8105721" cy="85415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62560" y="159116"/>
            <a:ext cx="11282188" cy="661719"/>
            <a:chOff x="162560" y="159116"/>
            <a:chExt cx="11282188" cy="66171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104389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실전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124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05840" y="1298525"/>
            <a:ext cx="8795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가우시안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혼합 모델 구축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2021799"/>
            <a:ext cx="5335966" cy="404082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62560" y="159116"/>
            <a:ext cx="11282188" cy="661719"/>
            <a:chOff x="162560" y="159116"/>
            <a:chExt cx="11282188" cy="6617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104389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실전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4264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05840" y="1298525"/>
            <a:ext cx="8795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집의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변수별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통계량 확인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2021799"/>
            <a:ext cx="8599031" cy="364158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62560" y="159116"/>
            <a:ext cx="11282188" cy="661719"/>
            <a:chOff x="162560" y="159116"/>
            <a:chExt cx="11282188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104389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실전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2602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538480" y="1113859"/>
            <a:ext cx="451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○프레스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기계의 종류와 특성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298525"/>
            <a:ext cx="4953000" cy="2524125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538480" y="4424516"/>
            <a:ext cx="11115040" cy="1800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전단기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>
              <a:buNone/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강판재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원하는 형상으로 직선 날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블레이드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이용하여 절단하는 전용의 기계로 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더블 크랭크 프레스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(double crank press)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대표적이다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79363" y="104051"/>
            <a:ext cx="56332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프레스 기계 및 가공법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63117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05840" y="1252996"/>
            <a:ext cx="8795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집의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변수별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통계량 확인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039" y="1700157"/>
            <a:ext cx="2197803" cy="44795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421" y="1588166"/>
            <a:ext cx="2197803" cy="45355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52" y="1700157"/>
            <a:ext cx="2141807" cy="44236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086" y="1560170"/>
            <a:ext cx="2141807" cy="456358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62560" y="159116"/>
            <a:ext cx="11282188" cy="661719"/>
            <a:chOff x="162560" y="159116"/>
            <a:chExt cx="11282188" cy="6617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104389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실전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5169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6084" y="2582779"/>
            <a:ext cx="3384884" cy="9785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974936" y="2610398"/>
            <a:ext cx="27878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PART 5.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59820" y="2687342"/>
            <a:ext cx="25539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 해석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9571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104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해석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7650" y="1129886"/>
            <a:ext cx="116967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가우시안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확률 분포로 구성된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군집 마다 유의미한 차이가 발견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군집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보다 높은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variance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수치로 인한 편차가 있을 것 이라 예상되며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군집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0,1,3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모두 비슷한 값을 가지는데 비해 군집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값이 큰 차이를 보이는 것을 알 수 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군집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데이터 수는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625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개로 타 군집에 비해 눈에 띄는 차이가 있기 때문에 예외 군집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즉 불량을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암시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군집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군집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다음으로 많은 데이터로 구성되었고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군집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비교했을 때도 군집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군집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군집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차이보다 상대적으로 적은 차이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군집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제외한 나머지 군집에 속하는 데이터들은 모두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40,354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개로  해당 모델의 가정으로 불량에 해당하는 군집의 데이터의 총합이 실제 불량 수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57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개와 매우 큰 차이를 보임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특성상 불량 발생률이 상당히 낮고 불량이 발생할 수 있는 조건에서도 실제로 불량이 나지 않는 경우 또한 많은 것으로 알려져 있음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불량 데이터를 더 많이 수집하거나 소수의 클래스 변수가 있는 데이터 변수를 수집함으로서 모델의 성능을 높일 수 있음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8957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104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영상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secon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4406" y="1453051"/>
            <a:ext cx="7723187" cy="4351338"/>
          </a:xfrm>
        </p:spPr>
      </p:pic>
    </p:spTree>
    <p:extLst>
      <p:ext uri="{BB962C8B-B14F-4D97-AF65-F5344CB8AC3E}">
        <p14:creationId xmlns:p14="http://schemas.microsoft.com/office/powerpoint/2010/main" val="310715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127" y="1129887"/>
            <a:ext cx="5899874" cy="525487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2763" y="1741386"/>
            <a:ext cx="575187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기계식 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Press</a:t>
            </a:r>
          </a:p>
          <a:p>
            <a:pPr algn="ctr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크랭크 축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클러치 작동에 의해 크랭크 축을 회전 시키는 것 으로 회전 운동을 슬라이드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램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직선 운동으로 바꾸어 전달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조절 나사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슬라이드의 하사 점 위치를 조정하기 위한 나사 조절 장치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볼스터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프레스 베드 위에 설치되는 보조 플레이트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금형의 상형을 장착하는 부위로 프레스의 직선운동을 하면서 하중을 전달하는 주요 부품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프레스의 본체를 구성하는 몸체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538018" y="1123701"/>
            <a:ext cx="451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○프레스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기계의 종류와 특성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79363" y="104051"/>
            <a:ext cx="56332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프레스 기계 및 가공법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584200" y="1206168"/>
            <a:ext cx="571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○프레스 가공법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158" y="1869846"/>
            <a:ext cx="5729180" cy="3640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2451" y="1829328"/>
            <a:ext cx="53979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개 이상의 짝을 이룬 공구를 이용하여 </a:t>
            </a:r>
            <a:r>
              <a:rPr lang="ko-KR" altLang="en-US" sz="1600" dirty="0" smtClean="0">
                <a:latin typeface="+mn-ea"/>
              </a:rPr>
              <a:t>공구 </a:t>
            </a:r>
            <a:r>
              <a:rPr lang="ko-KR" altLang="en-US" sz="1600" dirty="0">
                <a:latin typeface="+mn-ea"/>
              </a:rPr>
              <a:t>사이에 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err="1" smtClean="0">
                <a:latin typeface="+mn-ea"/>
              </a:rPr>
              <a:t>피가공재</a:t>
            </a:r>
            <a:r>
              <a:rPr lang="ko-KR" altLang="en-US" sz="1600" dirty="0" smtClean="0">
                <a:latin typeface="+mn-ea"/>
              </a:rPr>
              <a:t> 를 </a:t>
            </a:r>
            <a:r>
              <a:rPr lang="ko-KR" altLang="en-US" sz="1600" dirty="0">
                <a:latin typeface="+mn-ea"/>
              </a:rPr>
              <a:t>위치시키고 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공구로 </a:t>
            </a:r>
            <a:r>
              <a:rPr lang="ko-KR" altLang="en-US" sz="1600" dirty="0" err="1" smtClean="0">
                <a:latin typeface="+mn-ea"/>
              </a:rPr>
              <a:t>피가공재</a:t>
            </a:r>
            <a:r>
              <a:rPr lang="ko-KR" altLang="en-US" sz="1600" dirty="0" smtClean="0">
                <a:latin typeface="+mn-ea"/>
              </a:rPr>
              <a:t> 에 강한 </a:t>
            </a:r>
            <a:r>
              <a:rPr lang="ko-KR" altLang="en-US" sz="1600" dirty="0">
                <a:latin typeface="+mn-ea"/>
              </a:rPr>
              <a:t>힘을 가하여 </a:t>
            </a:r>
            <a:r>
              <a:rPr lang="ko-KR" altLang="en-US" sz="1600" dirty="0" err="1" smtClean="0">
                <a:latin typeface="+mn-ea"/>
              </a:rPr>
              <a:t>피가공재</a:t>
            </a:r>
            <a:r>
              <a:rPr lang="ko-KR" altLang="en-US" sz="1600" dirty="0" smtClean="0">
                <a:latin typeface="+mn-ea"/>
              </a:rPr>
              <a:t> 가 </a:t>
            </a:r>
            <a:r>
              <a:rPr lang="ko-KR" altLang="en-US" sz="1600" dirty="0">
                <a:latin typeface="+mn-ea"/>
              </a:rPr>
              <a:t>원래 형상으로 </a:t>
            </a:r>
            <a:r>
              <a:rPr lang="ko-KR" altLang="en-US" sz="1600" dirty="0" smtClean="0">
                <a:latin typeface="+mn-ea"/>
              </a:rPr>
              <a:t>돌아갈 수 </a:t>
            </a:r>
            <a:r>
              <a:rPr lang="ko-KR" altLang="en-US" sz="1600" dirty="0">
                <a:latin typeface="+mn-ea"/>
              </a:rPr>
              <a:t>없도록 변형시키는 일체의 </a:t>
            </a:r>
            <a:r>
              <a:rPr lang="ko-KR" altLang="en-US" sz="1600" dirty="0" smtClean="0">
                <a:latin typeface="+mn-ea"/>
              </a:rPr>
              <a:t>가공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ko-KR" altLang="en-US" sz="16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2452" y="3690293"/>
            <a:ext cx="539791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제품의 강도가 높고 경량이다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재료의 이용률이 좋다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생산성이 높은 가공법이다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제품의 정도가 높고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균일성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있는 제품을 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대량으로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생산할 수 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/>
              <a:t>​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279363" y="104051"/>
            <a:ext cx="56332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프레스 기계 및 가공법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584199" y="3290183"/>
            <a:ext cx="571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○프레스 가공의 특징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1239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488602" y="1037250"/>
            <a:ext cx="571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금형의 개요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59" y="1879583"/>
            <a:ext cx="593344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재료의 소성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(Plasticity), </a:t>
            </a:r>
            <a:r>
              <a:rPr lang="ko-KR" altLang="en-US"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전연성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(Malleability, Ductility), 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유동성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(Fluidity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 의 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성질을 이용하여 재료를 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가공 성형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제품을 생산하는 도구로서 금속재료를 사용하여 만들어진 </a:t>
            </a:r>
            <a:r>
              <a:rPr lang="ko-KR" altLang="en-US" sz="2000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</a:t>
            </a:r>
            <a:r>
              <a:rPr lang="en-US" altLang="ko-KR" sz="2000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型</a:t>
            </a:r>
            <a:r>
              <a:rPr lang="en-US" altLang="ko-KR" sz="2000" dirty="0" smtClean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이라고 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457" y="1773906"/>
            <a:ext cx="6236543" cy="373067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79363" y="104051"/>
            <a:ext cx="56332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프레스 기계 및 가공법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6384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404472" y="2260107"/>
            <a:ext cx="3167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○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Press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금형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233460" y="2937853"/>
            <a:ext cx="6676951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노란색으로 표시한 부분을 가리키며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금형은 상판과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하판으로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피스가 하나의 금형으로 이루어져 있음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1" indent="-285750" algn="just">
              <a:buFontTx/>
              <a:buChar char="-"/>
            </a:pPr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직선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왕복 운동을 하는 프레스 기계에 금형이라는 특수 </a:t>
            </a:r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공구를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설치하여 주로 금속 제품을 </a:t>
            </a:r>
            <a:r>
              <a:rPr lang="ko-KR" altLang="en-US" sz="19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성형 가공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</a:t>
            </a:r>
            <a:r>
              <a:rPr lang="ko-KR" altLang="en-US" sz="19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금형을 말함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489" y="2127113"/>
            <a:ext cx="4839137" cy="337580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79363" y="104051"/>
            <a:ext cx="56332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프레스 기계 및 가공법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85217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381507" y="4005515"/>
            <a:ext cx="2807369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572126" y="4005515"/>
            <a:ext cx="2807369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584200" y="1009861"/>
            <a:ext cx="1043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○프레스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가공 방법의 종류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특징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성형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374550" y="4005515"/>
            <a:ext cx="316746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엠보싱</a:t>
            </a:r>
            <a:r>
              <a:rPr lang="ko-KR" altLang="en-US" dirty="0" smtClean="0"/>
              <a:t> </a:t>
            </a:r>
            <a:r>
              <a:rPr lang="en-US" altLang="ko-KR" dirty="0" smtClean="0"/>
              <a:t>(Embossing) </a:t>
            </a:r>
            <a:r>
              <a:rPr lang="ko-KR" altLang="en-US" dirty="0" smtClean="0"/>
              <a:t>가공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597602" y="4518657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1392310" y="4856988"/>
            <a:ext cx="344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/>
              <a:t>재료의 판 두께 변화는 일으키면서 국부적으로 돌기 형상의 </a:t>
            </a:r>
            <a:r>
              <a:rPr lang="ko-KR" altLang="en-US" sz="1600" b="1" dirty="0" smtClean="0"/>
              <a:t>소성 변형을 </a:t>
            </a:r>
            <a:r>
              <a:rPr lang="ko-KR" altLang="en-US" sz="1600" dirty="0" smtClean="0"/>
              <a:t>시켜 제품의 강성을 증가시키는 작업</a:t>
            </a:r>
            <a:endParaRPr lang="ko-KR" altLang="en-US" sz="1600" dirty="0"/>
          </a:p>
        </p:txBody>
      </p:sp>
      <p:pic>
        <p:nvPicPr>
          <p:cNvPr id="25" name="Picture 7" descr="d10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522" y="1875549"/>
            <a:ext cx="333375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7249324" y="4008072"/>
            <a:ext cx="316746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비딩</a:t>
            </a:r>
            <a:r>
              <a:rPr lang="ko-KR" altLang="en-US" dirty="0" smtClean="0"/>
              <a:t> </a:t>
            </a:r>
            <a:r>
              <a:rPr lang="en-US" altLang="ko-KR" dirty="0" smtClean="0"/>
              <a:t>( Beading) </a:t>
            </a:r>
            <a:r>
              <a:rPr lang="ko-KR" altLang="en-US" dirty="0" smtClean="0"/>
              <a:t>가공</a:t>
            </a:r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8472376" y="4521214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6919565" y="4859545"/>
            <a:ext cx="3839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err="1" smtClean="0"/>
              <a:t>엠보싱</a:t>
            </a:r>
            <a:r>
              <a:rPr lang="en-US" altLang="ko-KR" sz="1600" dirty="0" smtClean="0"/>
              <a:t>(Embossing) </a:t>
            </a:r>
            <a:r>
              <a:rPr lang="ko-KR" altLang="en-US" sz="1600" dirty="0" smtClean="0"/>
              <a:t>과 마찬가지로 제품의 </a:t>
            </a:r>
            <a:r>
              <a:rPr lang="ko-KR" altLang="en-US" sz="1600" b="1" dirty="0" smtClean="0"/>
              <a:t>강성을 증가</a:t>
            </a:r>
            <a:r>
              <a:rPr lang="ko-KR" altLang="en-US" sz="1600" dirty="0" smtClean="0"/>
              <a:t>시키기 위한 대체로 </a:t>
            </a:r>
            <a:r>
              <a:rPr lang="ko-KR" altLang="en-US" sz="1600" dirty="0" err="1" smtClean="0"/>
              <a:t>형상세</a:t>
            </a:r>
            <a:r>
              <a:rPr lang="ko-KR" altLang="en-US" sz="1600" dirty="0" smtClean="0"/>
              <a:t> 장비가 큰 작업</a:t>
            </a:r>
            <a:endParaRPr lang="ko-KR" altLang="en-US" sz="1600" dirty="0"/>
          </a:p>
        </p:txBody>
      </p:sp>
      <p:pic>
        <p:nvPicPr>
          <p:cNvPr id="30" name="Picture 8" descr="d10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507" y="1866024"/>
            <a:ext cx="33337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279363" y="104051"/>
            <a:ext cx="56332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프레스 기계 및 가공법</a:t>
            </a:r>
            <a:endParaRPr lang="en-US" altLang="ko-KR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3199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1973</Words>
  <Application>Microsoft Office PowerPoint</Application>
  <PresentationFormat>와이드스크린</PresentationFormat>
  <Paragraphs>590</Paragraphs>
  <Slides>43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나눔스퀘어</vt:lpstr>
      <vt:lpstr>나눔스퀘어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57</cp:revision>
  <dcterms:created xsi:type="dcterms:W3CDTF">2019-12-23T00:32:35Z</dcterms:created>
  <dcterms:modified xsi:type="dcterms:W3CDTF">2021-12-14T08:02:56Z</dcterms:modified>
</cp:coreProperties>
</file>